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Default Extension="docx" ContentType="application/vnd.openxmlformats-officedocument.wordprocessingml.document"/>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wmf" ContentType="image/x-wmf"/>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Default Extension="xlsx" ContentType="application/vnd.openxmlformats-officedocument.spreadsheetml.sheet"/>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8" r:id="rId1"/>
  </p:sldMasterIdLst>
  <p:notesMasterIdLst>
    <p:notesMasterId r:id="rId36"/>
  </p:notesMasterIdLst>
  <p:handoutMasterIdLst>
    <p:handoutMasterId r:id="rId37"/>
  </p:handoutMasterIdLst>
  <p:sldIdLst>
    <p:sldId id="256" r:id="rId2"/>
    <p:sldId id="331" r:id="rId3"/>
    <p:sldId id="333" r:id="rId4"/>
    <p:sldId id="389" r:id="rId5"/>
    <p:sldId id="354" r:id="rId6"/>
    <p:sldId id="390" r:id="rId7"/>
    <p:sldId id="361" r:id="rId8"/>
    <p:sldId id="359" r:id="rId9"/>
    <p:sldId id="356" r:id="rId10"/>
    <p:sldId id="360" r:id="rId11"/>
    <p:sldId id="358" r:id="rId12"/>
    <p:sldId id="338" r:id="rId13"/>
    <p:sldId id="337" r:id="rId14"/>
    <p:sldId id="392" r:id="rId15"/>
    <p:sldId id="339" r:id="rId16"/>
    <p:sldId id="364" r:id="rId17"/>
    <p:sldId id="365" r:id="rId18"/>
    <p:sldId id="370" r:id="rId19"/>
    <p:sldId id="366" r:id="rId20"/>
    <p:sldId id="393" r:id="rId21"/>
    <p:sldId id="371" r:id="rId22"/>
    <p:sldId id="335" r:id="rId23"/>
    <p:sldId id="394" r:id="rId24"/>
    <p:sldId id="320" r:id="rId25"/>
    <p:sldId id="372" r:id="rId26"/>
    <p:sldId id="373" r:id="rId27"/>
    <p:sldId id="351" r:id="rId28"/>
    <p:sldId id="382" r:id="rId29"/>
    <p:sldId id="383" r:id="rId30"/>
    <p:sldId id="385" r:id="rId31"/>
    <p:sldId id="387" r:id="rId32"/>
    <p:sldId id="350" r:id="rId33"/>
    <p:sldId id="395" r:id="rId34"/>
    <p:sldId id="396" r:id="rId35"/>
  </p:sldIdLst>
  <p:sldSz cx="9144000" cy="6858000" type="screen4x3"/>
  <p:notesSz cx="6858000" cy="91805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11" d="100"/>
          <a:sy n="111" d="100"/>
        </p:scale>
        <p:origin x="-8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strRef>
              <c:f>Sheet1!$B$1</c:f>
              <c:strCache>
                <c:ptCount val="1"/>
                <c:pt idx="0">
                  <c:v>ACT</c:v>
                </c:pt>
              </c:strCache>
            </c:strRef>
          </c:tx>
          <c:cat>
            <c:strRef>
              <c:f>Sheet1!$A$2:$A$5</c:f>
              <c:strCache>
                <c:ptCount val="4"/>
                <c:pt idx="0">
                  <c:v>0 to 7</c:v>
                </c:pt>
                <c:pt idx="1">
                  <c:v>7 to 10</c:v>
                </c:pt>
                <c:pt idx="2">
                  <c:v>10 to 13</c:v>
                </c:pt>
                <c:pt idx="3">
                  <c:v>13+</c:v>
                </c:pt>
              </c:strCache>
            </c:strRef>
          </c:cat>
          <c:val>
            <c:numRef>
              <c:f>Sheet1!$B$2:$B$5</c:f>
              <c:numCache>
                <c:formatCode>General</c:formatCode>
                <c:ptCount val="4"/>
                <c:pt idx="0">
                  <c:v>117.55</c:v>
                </c:pt>
                <c:pt idx="1">
                  <c:v>123.186</c:v>
                </c:pt>
                <c:pt idx="2">
                  <c:v>120.7</c:v>
                </c:pt>
                <c:pt idx="3">
                  <c:v>122.344</c:v>
                </c:pt>
              </c:numCache>
            </c:numRef>
          </c:val>
        </c:ser>
        <c:ser>
          <c:idx val="1"/>
          <c:order val="1"/>
          <c:tx>
            <c:strRef>
              <c:f>Sheet1!$C$1</c:f>
              <c:strCache>
                <c:ptCount val="1"/>
                <c:pt idx="0">
                  <c:v>Control</c:v>
                </c:pt>
              </c:strCache>
            </c:strRef>
          </c:tx>
          <c:cat>
            <c:strRef>
              <c:f>Sheet1!$A$2:$A$5</c:f>
              <c:strCache>
                <c:ptCount val="4"/>
                <c:pt idx="0">
                  <c:v>0 to 7</c:v>
                </c:pt>
                <c:pt idx="1">
                  <c:v>7 to 10</c:v>
                </c:pt>
                <c:pt idx="2">
                  <c:v>10 to 13</c:v>
                </c:pt>
                <c:pt idx="3">
                  <c:v>13+</c:v>
                </c:pt>
              </c:strCache>
            </c:strRef>
          </c:cat>
          <c:val>
            <c:numRef>
              <c:f>Sheet1!$C$2:$C$5</c:f>
              <c:numCache>
                <c:formatCode>General</c:formatCode>
                <c:ptCount val="4"/>
                <c:pt idx="0">
                  <c:v>121.617</c:v>
                </c:pt>
                <c:pt idx="1">
                  <c:v>118.941</c:v>
                </c:pt>
                <c:pt idx="2">
                  <c:v>119.544</c:v>
                </c:pt>
                <c:pt idx="3">
                  <c:v>116.846</c:v>
                </c:pt>
              </c:numCache>
            </c:numRef>
          </c:val>
        </c:ser>
        <c:marker val="1"/>
        <c:axId val="571180328"/>
        <c:axId val="571183384"/>
      </c:lineChart>
      <c:catAx>
        <c:axId val="571180328"/>
        <c:scaling>
          <c:orientation val="minMax"/>
        </c:scaling>
        <c:axPos val="b"/>
        <c:tickLblPos val="nextTo"/>
        <c:crossAx val="571183384"/>
        <c:crosses val="autoZero"/>
        <c:auto val="1"/>
        <c:lblAlgn val="ctr"/>
        <c:lblOffset val="100"/>
      </c:catAx>
      <c:valAx>
        <c:axId val="571183384"/>
        <c:scaling>
          <c:orientation val="minMax"/>
        </c:scaling>
        <c:axPos val="l"/>
        <c:majorGridlines/>
        <c:numFmt formatCode="General" sourceLinked="1"/>
        <c:tickLblPos val="nextTo"/>
        <c:crossAx val="571180328"/>
        <c:crosses val="autoZero"/>
        <c:crossBetween val="between"/>
      </c:valAx>
    </c:plotArea>
    <c:legend>
      <c:legendPos val="r"/>
      <c:layout/>
    </c:legend>
    <c:plotVisOnly val="1"/>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8787" name="Rectangle 3"/>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18788" name="Rectangle 4"/>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8789" name="Rectangle 5"/>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E07A3C8-C5B1-C94B-A104-38E3BB6E82A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21859"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35063" y="688975"/>
            <a:ext cx="4587875" cy="344170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21863" name="Rectangle 7"/>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B1E9E52-C408-E747-8B65-4BE9CA03549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Intervention – prevention, outreach, and treatment. </a:t>
            </a:r>
          </a:p>
        </p:txBody>
      </p:sp>
      <p:sp>
        <p:nvSpPr>
          <p:cNvPr id="18436" name="Slide Number Placeholder 3"/>
          <p:cNvSpPr>
            <a:spLocks noGrp="1"/>
          </p:cNvSpPr>
          <p:nvPr>
            <p:ph type="sldNum" sz="quarter" idx="5"/>
          </p:nvPr>
        </p:nvSpPr>
        <p:spPr>
          <a:noFill/>
        </p:spPr>
        <p:txBody>
          <a:bodyPr/>
          <a:lstStyle/>
          <a:p>
            <a:fld id="{C13539A6-F68C-2040-AC3D-139C24600ACD}" type="slidenum">
              <a:rPr lang="en-US" smtClean="0"/>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08" charset="0"/>
                <a:ea typeface="ＭＳ Ｐゴシック" pitchFamily="-108" charset="-128"/>
                <a:cs typeface="ＭＳ Ｐゴシック" pitchFamily="-108" charset="-128"/>
              </a:rPr>
              <a:t>Pistorello, J., Hayes, S. C., Lillis, J., Long, D., Christodoulou, V., </a:t>
            </a:r>
            <a:r>
              <a:rPr lang="en-US" sz="1200" kern="1200" dirty="0" err="1" smtClean="0">
                <a:solidFill>
                  <a:schemeClr val="tx1"/>
                </a:solidFill>
                <a:latin typeface="Arial" pitchFamily="-108" charset="0"/>
                <a:ea typeface="ＭＳ Ｐゴシック" pitchFamily="-108" charset="-128"/>
                <a:cs typeface="ＭＳ Ｐゴシック" pitchFamily="-108" charset="-128"/>
              </a:rPr>
              <a:t>LeJeune</a:t>
            </a:r>
            <a:r>
              <a:rPr lang="en-US" sz="1200" kern="1200" dirty="0" smtClean="0">
                <a:solidFill>
                  <a:schemeClr val="tx1"/>
                </a:solidFill>
                <a:latin typeface="Arial" pitchFamily="-108" charset="0"/>
                <a:ea typeface="ＭＳ Ｐゴシック" pitchFamily="-108" charset="-128"/>
                <a:cs typeface="ＭＳ Ｐゴシック" pitchFamily="-108" charset="-128"/>
              </a:rPr>
              <a:t>, J., et al., (2013). Acceptance and Commitment Therapy (ACT) in classroom settings. In J. Pistorello (Ed.), </a:t>
            </a:r>
            <a:r>
              <a:rPr lang="en-US" sz="1200" i="1" kern="1200" dirty="0" smtClean="0">
                <a:solidFill>
                  <a:schemeClr val="tx1"/>
                </a:solidFill>
                <a:latin typeface="Arial" pitchFamily="-108" charset="0"/>
                <a:ea typeface="ＭＳ Ｐゴシック" pitchFamily="-108" charset="-128"/>
                <a:cs typeface="ＭＳ Ｐゴシック" pitchFamily="-108" charset="-128"/>
              </a:rPr>
              <a:t>Mindfulness and acceptance for counseling college students: Theory and practical applications for intervention, prevention, and outreach</a:t>
            </a:r>
            <a:r>
              <a:rPr lang="en-US" sz="1200" kern="1200" dirty="0" smtClean="0">
                <a:solidFill>
                  <a:schemeClr val="tx1"/>
                </a:solidFill>
                <a:latin typeface="Arial" pitchFamily="-108" charset="0"/>
                <a:ea typeface="ＭＳ Ｐゴシック" pitchFamily="-108" charset="-128"/>
                <a:cs typeface="ＭＳ Ｐゴシック" pitchFamily="-108" charset="-128"/>
              </a:rPr>
              <a:t>. Oakland, CA: New Harbinger.</a:t>
            </a:r>
          </a:p>
          <a:p>
            <a:endParaRPr lang="en-US" dirty="0"/>
          </a:p>
        </p:txBody>
      </p:sp>
      <p:sp>
        <p:nvSpPr>
          <p:cNvPr id="4" name="Slide Number Placeholder 3"/>
          <p:cNvSpPr>
            <a:spLocks noGrp="1"/>
          </p:cNvSpPr>
          <p:nvPr>
            <p:ph type="sldNum" sz="quarter" idx="10"/>
          </p:nvPr>
        </p:nvSpPr>
        <p:spPr/>
        <p:txBody>
          <a:bodyPr/>
          <a:lstStyle/>
          <a:p>
            <a:pPr>
              <a:defRPr/>
            </a:pPr>
            <a:fld id="{4B1E9E52-C408-E747-8B65-4BE9CA035497}"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Explain… </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Screening … selected</a:t>
            </a:r>
            <a:r>
              <a:rPr lang="en-US" baseline="0" dirty="0" smtClean="0">
                <a:latin typeface="Arial" charset="0"/>
                <a:ea typeface="ＭＳ Ｐゴシック" charset="-128"/>
                <a:cs typeface="ＭＳ Ｐゴシック" charset="-128"/>
              </a:rPr>
              <a:t> students based on psychological flexibility… those lower invited first…</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will follow students for 3 years. Don’t have data yet on impact on mental health and grades, but will start second year follow up this fall. </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State age… 85% 18 years</a:t>
            </a:r>
            <a:r>
              <a:rPr lang="en-US" baseline="0" dirty="0" smtClean="0">
                <a:latin typeface="Arial" charset="0"/>
                <a:ea typeface="ＭＳ Ｐゴシック" charset="-128"/>
                <a:cs typeface="ＭＳ Ｐゴシック" charset="-128"/>
              </a:rPr>
              <a:t> old, 35% male, 25% met a current diagnosis, but bulk of students in non-clinical range (BDI mean = 8)</a:t>
            </a:r>
            <a:endParaRPr lang="en-US" dirty="0" smtClean="0">
              <a:latin typeface="Arial" charset="0"/>
              <a:ea typeface="ＭＳ Ｐゴシック" charset="-128"/>
              <a:cs typeface="ＭＳ Ｐゴシック" charset="-128"/>
            </a:endParaRPr>
          </a:p>
        </p:txBody>
      </p:sp>
      <p:sp>
        <p:nvSpPr>
          <p:cNvPr id="51204" name="Slide Number Placeholder 3"/>
          <p:cNvSpPr>
            <a:spLocks noGrp="1"/>
          </p:cNvSpPr>
          <p:nvPr>
            <p:ph type="sldNum" sz="quarter" idx="5"/>
          </p:nvPr>
        </p:nvSpPr>
        <p:spPr>
          <a:noFill/>
        </p:spPr>
        <p:txBody>
          <a:bodyPr/>
          <a:lstStyle/>
          <a:p>
            <a:fld id="{C4A91F85-18A3-2448-A9F9-078BD457A3E1}" type="slidenum">
              <a:rPr lang="en-US" smtClean="0"/>
              <a:pPr/>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
        <p:nvSpPr>
          <p:cNvPr id="46084" name="Slide Number Placeholder 3"/>
          <p:cNvSpPr>
            <a:spLocks noGrp="1"/>
          </p:cNvSpPr>
          <p:nvPr>
            <p:ph type="sldNum" sz="quarter" idx="5"/>
          </p:nvPr>
        </p:nvSpPr>
        <p:spPr>
          <a:noFill/>
        </p:spPr>
        <p:txBody>
          <a:bodyPr/>
          <a:lstStyle/>
          <a:p>
            <a:fld id="{B8FF2298-4EC1-7149-BC7B-C67BD9017AB0}" type="slidenum">
              <a:rPr lang="en-US" smtClean="0"/>
              <a:pPr/>
              <a:t>20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Exercise</a:t>
            </a:r>
            <a:r>
              <a:rPr lang="en-US" baseline="0" dirty="0" smtClean="0"/>
              <a:t> from </a:t>
            </a:r>
            <a:r>
              <a:rPr lang="en-US" sz="1200" kern="1200" dirty="0" smtClean="0">
                <a:solidFill>
                  <a:schemeClr val="tx1"/>
                </a:solidFill>
                <a:latin typeface="Arial" pitchFamily="-108" charset="0"/>
                <a:ea typeface="ＭＳ Ｐゴシック" pitchFamily="-108" charset="-128"/>
                <a:cs typeface="ＭＳ Ｐゴシック" pitchFamily="-108" charset="-128"/>
              </a:rPr>
              <a:t>Pistorello, J., Hayes, S. C., Lillis, J., Long, D., Christodoulou, V., </a:t>
            </a:r>
            <a:r>
              <a:rPr lang="en-US" sz="1200" kern="1200" dirty="0" err="1" smtClean="0">
                <a:solidFill>
                  <a:schemeClr val="tx1"/>
                </a:solidFill>
                <a:latin typeface="Arial" pitchFamily="-108" charset="0"/>
                <a:ea typeface="ＭＳ Ｐゴシック" pitchFamily="-108" charset="-128"/>
                <a:cs typeface="ＭＳ Ｐゴシック" pitchFamily="-108" charset="-128"/>
              </a:rPr>
              <a:t>LeJeune</a:t>
            </a:r>
            <a:r>
              <a:rPr lang="en-US" sz="1200" kern="1200" dirty="0" smtClean="0">
                <a:solidFill>
                  <a:schemeClr val="tx1"/>
                </a:solidFill>
                <a:latin typeface="Arial" pitchFamily="-108" charset="0"/>
                <a:ea typeface="ＭＳ Ｐゴシック" pitchFamily="-108" charset="-128"/>
                <a:cs typeface="ＭＳ Ｐゴシック" pitchFamily="-108" charset="-128"/>
              </a:rPr>
              <a:t>, J., et al., (2013). Acceptance and Commitment Therapy (ACT) in classroom settings. In J. Pistorello (Ed.), </a:t>
            </a:r>
            <a:r>
              <a:rPr lang="en-US" sz="1200" i="1" kern="1200" dirty="0" smtClean="0">
                <a:solidFill>
                  <a:schemeClr val="tx1"/>
                </a:solidFill>
                <a:latin typeface="Arial" pitchFamily="-108" charset="0"/>
                <a:ea typeface="ＭＳ Ｐゴシック" pitchFamily="-108" charset="-128"/>
                <a:cs typeface="ＭＳ Ｐゴシック" pitchFamily="-108" charset="-128"/>
              </a:rPr>
              <a:t>Mindfulness and acceptance for counseling college students: Theory and practical applications for intervention, prevention, and outreach</a:t>
            </a:r>
            <a:r>
              <a:rPr lang="en-US" sz="1200" kern="1200" dirty="0" smtClean="0">
                <a:solidFill>
                  <a:schemeClr val="tx1"/>
                </a:solidFill>
                <a:latin typeface="Arial" pitchFamily="-108" charset="0"/>
                <a:ea typeface="ＭＳ Ｐゴシック" pitchFamily="-108" charset="-128"/>
                <a:cs typeface="ＭＳ Ｐゴシック" pitchFamily="-108" charset="-128"/>
              </a:rPr>
              <a:t>. Oakland, CA: New Harbinger.</a:t>
            </a:r>
          </a:p>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4B1E9E52-C408-E747-8B65-4BE9CA035497}"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Reference:</a:t>
            </a:r>
            <a:r>
              <a:rPr lang="en-US" baseline="0" dirty="0" smtClean="0"/>
              <a:t> </a:t>
            </a:r>
            <a:r>
              <a:rPr lang="en-US" sz="1200" kern="1200" dirty="0" smtClean="0">
                <a:solidFill>
                  <a:schemeClr val="tx1"/>
                </a:solidFill>
                <a:latin typeface="Arial" pitchFamily="-108" charset="0"/>
                <a:ea typeface="ＭＳ Ｐゴシック" pitchFamily="-108" charset="-128"/>
                <a:cs typeface="ＭＳ Ｐゴシック" pitchFamily="-108" charset="-128"/>
              </a:rPr>
              <a:t>Morse, C. (2013). Teaching mindfulness and acceptance within college communities to enhance peer support. In J. Pistorello (Ed.), </a:t>
            </a:r>
            <a:r>
              <a:rPr lang="en-US" sz="1200" i="1" kern="1200" dirty="0" smtClean="0">
                <a:solidFill>
                  <a:schemeClr val="tx1"/>
                </a:solidFill>
                <a:latin typeface="Arial" pitchFamily="-108" charset="0"/>
                <a:ea typeface="ＭＳ Ｐゴシック" pitchFamily="-108" charset="-128"/>
                <a:cs typeface="ＭＳ Ｐゴシック" pitchFamily="-108" charset="-128"/>
              </a:rPr>
              <a:t>Mindfulness and acceptance for counseling college students: Theory and practical applications for intervention, prevention, and outreach</a:t>
            </a:r>
            <a:r>
              <a:rPr lang="en-US" sz="1200" kern="1200" dirty="0" smtClean="0">
                <a:solidFill>
                  <a:schemeClr val="tx1"/>
                </a:solidFill>
                <a:latin typeface="Arial" pitchFamily="-108" charset="0"/>
                <a:ea typeface="ＭＳ Ｐゴシック" pitchFamily="-108" charset="-128"/>
                <a:cs typeface="ＭＳ Ｐゴシック" pitchFamily="-108" charset="-128"/>
              </a:rPr>
              <a:t>. Oakland, CA: New Harbinger. </a:t>
            </a:r>
          </a:p>
          <a:p>
            <a:endParaRPr lang="en-US" dirty="0"/>
          </a:p>
        </p:txBody>
      </p:sp>
      <p:sp>
        <p:nvSpPr>
          <p:cNvPr id="4" name="Slide Number Placeholder 3"/>
          <p:cNvSpPr>
            <a:spLocks noGrp="1"/>
          </p:cNvSpPr>
          <p:nvPr>
            <p:ph type="sldNum" sz="quarter" idx="10"/>
          </p:nvPr>
        </p:nvSpPr>
        <p:spPr/>
        <p:txBody>
          <a:bodyPr/>
          <a:lstStyle/>
          <a:p>
            <a:pPr>
              <a:defRPr/>
            </a:pPr>
            <a:fld id="{4B1E9E52-C408-E747-8B65-4BE9CA035497}"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Heavy use of audio narration with supplementing</a:t>
            </a:r>
            <a:r>
              <a:rPr lang="en-US" sz="1200" kern="1200" baseline="0" dirty="0" smtClean="0">
                <a:solidFill>
                  <a:schemeClr val="tx1"/>
                </a:solidFill>
                <a:effectLst/>
                <a:latin typeface="+mn-lt"/>
                <a:ea typeface="+mn-ea"/>
                <a:cs typeface="+mn-cs"/>
              </a:rPr>
              <a:t> text (tried to avoid text heavy pages)</a:t>
            </a:r>
          </a:p>
          <a:p>
            <a:pPr marL="171450" indent="-171450">
              <a:buFont typeface="Arial" pitchFamily="34" charset="0"/>
              <a:buChar char="•"/>
            </a:pPr>
            <a:r>
              <a:rPr lang="en-US" sz="1200" kern="1200" baseline="0" dirty="0" smtClean="0">
                <a:solidFill>
                  <a:schemeClr val="tx1"/>
                </a:solidFill>
                <a:effectLst/>
                <a:latin typeface="+mn-lt"/>
                <a:ea typeface="+mn-ea"/>
                <a:cs typeface="+mn-cs"/>
              </a:rPr>
              <a:t>Tried to keep audio as short and clear as possible (which can be challenging)</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Animations to illustrate ACT</a:t>
            </a:r>
            <a:r>
              <a:rPr lang="en-US" sz="1200" kern="1200" baseline="0" dirty="0" smtClean="0">
                <a:solidFill>
                  <a:schemeClr val="tx1"/>
                </a:solidFill>
                <a:effectLst/>
                <a:latin typeface="+mn-lt"/>
                <a:ea typeface="+mn-ea"/>
                <a:cs typeface="+mn-cs"/>
              </a:rPr>
              <a:t> metaphors</a:t>
            </a:r>
          </a:p>
          <a:p>
            <a:pPr marL="171450" indent="-171450">
              <a:buFont typeface="Arial" pitchFamily="34" charset="0"/>
              <a:buChar char="•"/>
            </a:pPr>
            <a:r>
              <a:rPr lang="en-US" dirty="0" smtClean="0"/>
              <a:t>Sought for simple, but appealing animation style for students</a:t>
            </a:r>
          </a:p>
          <a:p>
            <a:pPr marL="171450" indent="-171450">
              <a:buFont typeface="Arial" pitchFamily="34" charset="0"/>
              <a:buChar char="•"/>
            </a:pPr>
            <a:r>
              <a:rPr lang="en-US" sz="1200" kern="1200" dirty="0" smtClean="0">
                <a:solidFill>
                  <a:schemeClr val="tx1"/>
                </a:solidFill>
                <a:effectLst/>
                <a:latin typeface="+mn-lt"/>
                <a:ea typeface="+mn-ea"/>
                <a:cs typeface="+mn-cs"/>
              </a:rPr>
              <a:t>Animations targeted to college students such as in this example where drawings of students are provided in the background to coincide with text and audio narration introducing the lesson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Optional popup windows and rollover features were used throughout the program so that users can learn more about a concept or receive further clarification on an exercise, while avoiding excessive information for users who do not require such information. In this example from lesson 2, users can click on “Having trouble identifying internal barriers” to see a number of examples of the types of internal barriers that sometimes get in the way of values-based actions. This information can be instrumental for users in creating their own list of internal barriers. </a:t>
            </a:r>
            <a:endParaRPr lang="en-US" dirty="0" smtClean="0">
              <a:effectLst/>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9B3E4A8-56C1-4263-AD7C-09F9D4ABFE69}"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8261521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Mindfulness – close eyes… imagine back</a:t>
            </a:r>
            <a:r>
              <a:rPr lang="en-US" baseline="0" dirty="0" smtClean="0">
                <a:latin typeface="Arial" charset="0"/>
                <a:ea typeface="ＭＳ Ｐゴシック" charset="-128"/>
                <a:cs typeface="ＭＳ Ｐゴシック" charset="-128"/>
              </a:rPr>
              <a:t> when you were in college/</a:t>
            </a:r>
            <a:r>
              <a:rPr lang="en-US" baseline="0" dirty="0" err="1" smtClean="0">
                <a:latin typeface="Arial" charset="0"/>
                <a:ea typeface="ＭＳ Ｐゴシック" charset="-128"/>
                <a:cs typeface="ＭＳ Ｐゴシック" charset="-128"/>
              </a:rPr>
              <a:t>uni</a:t>
            </a:r>
            <a:r>
              <a:rPr lang="en-US" baseline="0" dirty="0" smtClean="0">
                <a:latin typeface="Arial" charset="0"/>
                <a:ea typeface="ＭＳ Ｐゴシック" charset="-128"/>
                <a:cs typeface="ＭＳ Ｐゴシック" charset="-128"/>
              </a:rPr>
              <a:t>… see if you can picture yourself, what you looked like, what you might be wearing…where were you living at the time?... Can you picture walking on campus or into a building on campus… walking into a classroom…talking to other students….taking an exam… going to parties… what was that </a:t>
            </a:r>
            <a:r>
              <a:rPr lang="en-US" baseline="0" dirty="0" err="1" smtClean="0">
                <a:latin typeface="Arial" charset="0"/>
                <a:ea typeface="ＭＳ Ｐゴシック" charset="-128"/>
                <a:cs typeface="ＭＳ Ｐゴシック" charset="-128"/>
              </a:rPr>
              <a:t>like?Striking</a:t>
            </a:r>
            <a:r>
              <a:rPr lang="en-US" baseline="0" dirty="0" smtClean="0">
                <a:latin typeface="Arial" charset="0"/>
                <a:ea typeface="ＭＳ Ｐゴシック" charset="-128"/>
                <a:cs typeface="ＭＳ Ｐゴシック" charset="-128"/>
              </a:rPr>
              <a:t> up a conversation with someone new?...What about talking to your parents about college. Now, notice if you can find a feeling of excitement or pride … what mattered most to you about being in college/</a:t>
            </a:r>
            <a:r>
              <a:rPr lang="en-US" baseline="0" dirty="0" err="1" smtClean="0">
                <a:latin typeface="Arial" charset="0"/>
                <a:ea typeface="ＭＳ Ｐゴシック" charset="-128"/>
                <a:cs typeface="ＭＳ Ｐゴシック" charset="-128"/>
              </a:rPr>
              <a:t>uni</a:t>
            </a:r>
            <a:r>
              <a:rPr lang="en-US" baseline="0" dirty="0" smtClean="0">
                <a:latin typeface="Arial" charset="0"/>
                <a:ea typeface="ＭＳ Ｐゴシック" charset="-128"/>
                <a:cs typeface="ＭＳ Ｐゴシック" charset="-128"/>
              </a:rPr>
              <a:t>? What about feelings of fear or dread? …Now, pair up with someone next to you and share about your experiences…</a:t>
            </a:r>
            <a:endParaRPr lang="en-US" dirty="0" smtClean="0">
              <a:latin typeface="Arial" charset="0"/>
              <a:ea typeface="ＭＳ Ｐゴシック" charset="-128"/>
              <a:cs typeface="ＭＳ Ｐゴシック" charset="-128"/>
            </a:endParaRPr>
          </a:p>
        </p:txBody>
      </p:sp>
      <p:sp>
        <p:nvSpPr>
          <p:cNvPr id="18436" name="Slide Number Placeholder 3"/>
          <p:cNvSpPr>
            <a:spLocks noGrp="1"/>
          </p:cNvSpPr>
          <p:nvPr>
            <p:ph type="sldNum" sz="quarter" idx="5"/>
          </p:nvPr>
        </p:nvSpPr>
        <p:spPr>
          <a:noFill/>
        </p:spPr>
        <p:txBody>
          <a:bodyPr/>
          <a:lstStyle/>
          <a:p>
            <a:fld id="{C13539A6-F68C-2040-AC3D-139C24600ACD}"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Intervention – prevention, outreach, and treatment. </a:t>
            </a:r>
          </a:p>
          <a:p>
            <a:r>
              <a:rPr lang="en-US" dirty="0" smtClean="0">
                <a:latin typeface="Arial" charset="0"/>
                <a:ea typeface="ＭＳ Ｐゴシック" charset="-128"/>
                <a:cs typeface="ＭＳ Ｐゴシック" charset="-128"/>
              </a:rPr>
              <a:t>42%</a:t>
            </a:r>
            <a:r>
              <a:rPr lang="en-US" baseline="0" dirty="0" smtClean="0">
                <a:latin typeface="Arial" charset="0"/>
                <a:ea typeface="ＭＳ Ｐゴシック" charset="-128"/>
                <a:cs typeface="ＭＳ Ｐゴシック" charset="-128"/>
              </a:rPr>
              <a:t> of the US population will “touch” college somewhere, sometime. </a:t>
            </a:r>
            <a:endParaRPr lang="en-US" dirty="0" smtClean="0">
              <a:latin typeface="Arial" charset="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DB71F733-59A5-A246-9955-623F87DDC0B8}"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a:noFill/>
          <a:ln/>
        </p:spPr>
        <p:txBody>
          <a:bodyPr/>
          <a:lstStyle/>
          <a:p>
            <a:endParaRPr lang="en-US" dirty="0" smtClean="0">
              <a:latin typeface="Arial" charset="0"/>
              <a:ea typeface="ＭＳ Ｐゴシック" charset="-128"/>
              <a:cs typeface="ＭＳ Ｐゴシック" charset="-128"/>
            </a:endParaRPr>
          </a:p>
        </p:txBody>
      </p:sp>
      <p:sp>
        <p:nvSpPr>
          <p:cNvPr id="18436" name="Slide Number Placeholder 3"/>
          <p:cNvSpPr>
            <a:spLocks noGrp="1"/>
          </p:cNvSpPr>
          <p:nvPr>
            <p:ph type="sldNum" sz="quarter" idx="5"/>
          </p:nvPr>
        </p:nvSpPr>
        <p:spPr>
          <a:noFill/>
        </p:spPr>
        <p:txBody>
          <a:bodyPr/>
          <a:lstStyle/>
          <a:p>
            <a:fld id="{C13539A6-F68C-2040-AC3D-139C24600ACD}"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08" charset="0"/>
                <a:ea typeface="ＭＳ Ｐゴシック" pitchFamily="-108" charset="-128"/>
                <a:cs typeface="ＭＳ Ｐゴシック" pitchFamily="-108" charset="-128"/>
              </a:rPr>
              <a:t>American College Health Association (ACHA, 2012). ACHA-National College Health Assessment II: Reference group executive summary Spring 2012. Hanover MD: American College Health Association.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pitchFamily="-108" charset="0"/>
              <a:ea typeface="ＭＳ Ｐゴシック" pitchFamily="-108" charset="-128"/>
              <a:cs typeface="ＭＳ Ｐゴシック" pitchFamily="-108"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08" charset="0"/>
                <a:ea typeface="ＭＳ Ｐゴシック" pitchFamily="-108" charset="-128"/>
                <a:cs typeface="ＭＳ Ｐゴシック" pitchFamily="-108" charset="-128"/>
              </a:rPr>
              <a:t>Whitlock, J., </a:t>
            </a:r>
            <a:r>
              <a:rPr lang="en-US" sz="1200" kern="1200" dirty="0" err="1" smtClean="0">
                <a:solidFill>
                  <a:schemeClr val="tx1"/>
                </a:solidFill>
                <a:latin typeface="Arial" pitchFamily="-108" charset="0"/>
                <a:ea typeface="ＭＳ Ｐゴシック" pitchFamily="-108" charset="-128"/>
                <a:cs typeface="ＭＳ Ｐゴシック" pitchFamily="-108" charset="-128"/>
              </a:rPr>
              <a:t>Muehlenkamp</a:t>
            </a:r>
            <a:r>
              <a:rPr lang="en-US" sz="1200" kern="1200" dirty="0" smtClean="0">
                <a:solidFill>
                  <a:schemeClr val="tx1"/>
                </a:solidFill>
                <a:latin typeface="Arial" pitchFamily="-108" charset="0"/>
                <a:ea typeface="ＭＳ Ｐゴシック" pitchFamily="-108" charset="-128"/>
                <a:cs typeface="ＭＳ Ｐゴシック" pitchFamily="-108" charset="-128"/>
              </a:rPr>
              <a:t>, J., </a:t>
            </a:r>
            <a:r>
              <a:rPr lang="en-US" sz="1200" kern="1200" dirty="0" err="1" smtClean="0">
                <a:solidFill>
                  <a:schemeClr val="tx1"/>
                </a:solidFill>
                <a:latin typeface="Arial" pitchFamily="-108" charset="0"/>
                <a:ea typeface="ＭＳ Ｐゴシック" pitchFamily="-108" charset="-128"/>
                <a:cs typeface="ＭＳ Ｐゴシック" pitchFamily="-108" charset="-128"/>
              </a:rPr>
              <a:t>Purington</a:t>
            </a:r>
            <a:r>
              <a:rPr lang="en-US" sz="1200" kern="1200" dirty="0" smtClean="0">
                <a:solidFill>
                  <a:schemeClr val="tx1"/>
                </a:solidFill>
                <a:latin typeface="Arial" pitchFamily="-108" charset="0"/>
                <a:ea typeface="ＭＳ Ｐゴシック" pitchFamily="-108" charset="-128"/>
                <a:cs typeface="ＭＳ Ｐゴシック" pitchFamily="-108" charset="-128"/>
              </a:rPr>
              <a:t>, A., </a:t>
            </a:r>
            <a:r>
              <a:rPr lang="en-US" sz="1200" kern="1200" dirty="0" err="1" smtClean="0">
                <a:solidFill>
                  <a:schemeClr val="tx1"/>
                </a:solidFill>
                <a:latin typeface="Arial" pitchFamily="-108" charset="0"/>
                <a:ea typeface="ＭＳ Ｐゴシック" pitchFamily="-108" charset="-128"/>
                <a:cs typeface="ＭＳ Ｐゴシック" pitchFamily="-108" charset="-128"/>
              </a:rPr>
              <a:t>Eckenrode</a:t>
            </a:r>
            <a:r>
              <a:rPr lang="en-US" sz="1200" kern="1200" dirty="0" smtClean="0">
                <a:solidFill>
                  <a:schemeClr val="tx1"/>
                </a:solidFill>
                <a:latin typeface="Arial" pitchFamily="-108" charset="0"/>
                <a:ea typeface="ＭＳ Ｐゴシック" pitchFamily="-108" charset="-128"/>
                <a:cs typeface="ＭＳ Ｐゴシック" pitchFamily="-108" charset="-128"/>
              </a:rPr>
              <a:t>, J., </a:t>
            </a:r>
            <a:r>
              <a:rPr lang="en-US" sz="1200" kern="1200" dirty="0" err="1" smtClean="0">
                <a:solidFill>
                  <a:schemeClr val="tx1"/>
                </a:solidFill>
                <a:latin typeface="Arial" pitchFamily="-108" charset="0"/>
                <a:ea typeface="ＭＳ Ｐゴシック" pitchFamily="-108" charset="-128"/>
                <a:cs typeface="ＭＳ Ｐゴシック" pitchFamily="-108" charset="-128"/>
              </a:rPr>
              <a:t>Barreira</a:t>
            </a:r>
            <a:r>
              <a:rPr lang="en-US" sz="1200" kern="1200" dirty="0" smtClean="0">
                <a:solidFill>
                  <a:schemeClr val="tx1"/>
                </a:solidFill>
                <a:latin typeface="Arial" pitchFamily="-108" charset="0"/>
                <a:ea typeface="ＭＳ Ｐゴシック" pitchFamily="-108" charset="-128"/>
                <a:cs typeface="ＭＳ Ｐゴシック" pitchFamily="-108" charset="-128"/>
              </a:rPr>
              <a:t>, P., </a:t>
            </a:r>
            <a:r>
              <a:rPr lang="en-US" sz="1200" kern="1200" dirty="0" err="1" smtClean="0">
                <a:solidFill>
                  <a:schemeClr val="tx1"/>
                </a:solidFill>
                <a:latin typeface="Arial" pitchFamily="-108" charset="0"/>
                <a:ea typeface="ＭＳ Ｐゴシック" pitchFamily="-108" charset="-128"/>
                <a:cs typeface="ＭＳ Ｐゴシック" pitchFamily="-108" charset="-128"/>
              </a:rPr>
              <a:t>Baral</a:t>
            </a:r>
            <a:r>
              <a:rPr lang="en-US" sz="1200" kern="1200" dirty="0" smtClean="0">
                <a:solidFill>
                  <a:schemeClr val="tx1"/>
                </a:solidFill>
                <a:latin typeface="Arial" pitchFamily="-108" charset="0"/>
                <a:ea typeface="ＭＳ Ｐゴシック" pitchFamily="-108" charset="-128"/>
                <a:cs typeface="ＭＳ Ｐゴシック" pitchFamily="-108" charset="-128"/>
              </a:rPr>
              <a:t> Abrams, G., &amp; ... Knox, K. (2011). </a:t>
            </a:r>
            <a:r>
              <a:rPr lang="en-US" sz="1200" kern="1200" dirty="0" err="1" smtClean="0">
                <a:solidFill>
                  <a:schemeClr val="tx1"/>
                </a:solidFill>
                <a:latin typeface="Arial" pitchFamily="-108" charset="0"/>
                <a:ea typeface="ＭＳ Ｐゴシック" pitchFamily="-108" charset="-128"/>
                <a:cs typeface="ＭＳ Ｐゴシック" pitchFamily="-108" charset="-128"/>
              </a:rPr>
              <a:t>Nonsuicidal</a:t>
            </a:r>
            <a:r>
              <a:rPr lang="en-US" sz="1200" kern="1200" dirty="0" smtClean="0">
                <a:solidFill>
                  <a:schemeClr val="tx1"/>
                </a:solidFill>
                <a:latin typeface="Arial" pitchFamily="-108" charset="0"/>
                <a:ea typeface="ＭＳ Ｐゴシック" pitchFamily="-108" charset="-128"/>
                <a:cs typeface="ＭＳ Ｐゴシック" pitchFamily="-108" charset="-128"/>
              </a:rPr>
              <a:t> Self-injury in a College Population: General Trends and Sex Differences. </a:t>
            </a:r>
            <a:r>
              <a:rPr lang="en-US" sz="1200" i="1" kern="1200" dirty="0" smtClean="0">
                <a:solidFill>
                  <a:schemeClr val="tx1"/>
                </a:solidFill>
                <a:latin typeface="Arial" pitchFamily="-108" charset="0"/>
                <a:ea typeface="ＭＳ Ｐゴシック" pitchFamily="-108" charset="-128"/>
                <a:cs typeface="ＭＳ Ｐゴシック" pitchFamily="-108" charset="-128"/>
              </a:rPr>
              <a:t>Journal Of American College Health</a:t>
            </a:r>
            <a:r>
              <a:rPr lang="en-US" sz="1200" kern="1200" dirty="0" smtClean="0">
                <a:solidFill>
                  <a:schemeClr val="tx1"/>
                </a:solidFill>
                <a:latin typeface="Arial" pitchFamily="-108" charset="0"/>
                <a:ea typeface="ＭＳ Ｐゴシック" pitchFamily="-108" charset="-128"/>
                <a:cs typeface="ＭＳ Ｐゴシック" pitchFamily="-108" charset="-128"/>
              </a:rPr>
              <a:t>, </a:t>
            </a:r>
            <a:r>
              <a:rPr lang="en-US" sz="1200" i="1" kern="1200" dirty="0" smtClean="0">
                <a:solidFill>
                  <a:schemeClr val="tx1"/>
                </a:solidFill>
                <a:latin typeface="Arial" pitchFamily="-108" charset="0"/>
                <a:ea typeface="ＭＳ Ｐゴシック" pitchFamily="-108" charset="-128"/>
                <a:cs typeface="ＭＳ Ｐゴシック" pitchFamily="-108" charset="-128"/>
              </a:rPr>
              <a:t>59</a:t>
            </a:r>
            <a:r>
              <a:rPr lang="en-US" sz="1200" kern="1200" dirty="0" smtClean="0">
                <a:solidFill>
                  <a:schemeClr val="tx1"/>
                </a:solidFill>
                <a:latin typeface="Arial" pitchFamily="-108" charset="0"/>
                <a:ea typeface="ＭＳ Ｐゴシック" pitchFamily="-108" charset="-128"/>
                <a:cs typeface="ＭＳ Ｐゴシック" pitchFamily="-108" charset="-128"/>
              </a:rPr>
              <a:t>(8), 691-698. doi:10.1080/07448481.2010.529626</a:t>
            </a:r>
          </a:p>
          <a:p>
            <a:endParaRPr lang="en-US" dirty="0"/>
          </a:p>
        </p:txBody>
      </p:sp>
      <p:sp>
        <p:nvSpPr>
          <p:cNvPr id="4" name="Slide Number Placeholder 3"/>
          <p:cNvSpPr>
            <a:spLocks noGrp="1"/>
          </p:cNvSpPr>
          <p:nvPr>
            <p:ph type="sldNum" sz="quarter" idx="10"/>
          </p:nvPr>
        </p:nvSpPr>
        <p:spPr/>
        <p:txBody>
          <a:bodyPr/>
          <a:lstStyle/>
          <a:p>
            <a:pPr>
              <a:defRPr/>
            </a:pPr>
            <a:fld id="{4B1E9E52-C408-E747-8B65-4BE9CA035497}"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8" charset="0"/>
                <a:ea typeface="ＭＳ Ｐゴシック" pitchFamily="-108" charset="-128"/>
                <a:cs typeface="ＭＳ Ｐゴシック" pitchFamily="-108" charset="-128"/>
              </a:rPr>
              <a:t>Whitlock, J.L. (in preparation). Mental health trajectories and psychological and social antecedents: The role of</a:t>
            </a:r>
          </a:p>
          <a:p>
            <a:r>
              <a:rPr lang="en-US" sz="1200" kern="1200" baseline="0" dirty="0" smtClean="0">
                <a:solidFill>
                  <a:schemeClr val="tx1"/>
                </a:solidFill>
                <a:latin typeface="Arial" pitchFamily="-108" charset="0"/>
                <a:ea typeface="ＭＳ Ｐゴシック" pitchFamily="-108" charset="-128"/>
                <a:cs typeface="ＭＳ Ｐゴシック" pitchFamily="-108" charset="-128"/>
              </a:rPr>
              <a:t>emotion regulation, social connection, and meaning.</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Note</a:t>
            </a:r>
            <a:r>
              <a:rPr lang="en-US" dirty="0" smtClean="0">
                <a:latin typeface="Arial" charset="0"/>
                <a:ea typeface="ＭＳ Ｐゴシック" charset="-128"/>
                <a:cs typeface="ＭＳ Ｐゴシック" charset="-128"/>
              </a:rPr>
              <a:t>: many resources go for the 6-15% that need it – need a paradigm shift (see article)</a:t>
            </a:r>
          </a:p>
        </p:txBody>
      </p:sp>
      <p:sp>
        <p:nvSpPr>
          <p:cNvPr id="23556" name="Slide Number Placeholder 3"/>
          <p:cNvSpPr>
            <a:spLocks noGrp="1"/>
          </p:cNvSpPr>
          <p:nvPr>
            <p:ph type="sldNum" sz="quarter" idx="5"/>
          </p:nvPr>
        </p:nvSpPr>
        <p:spPr>
          <a:noFill/>
        </p:spPr>
        <p:txBody>
          <a:bodyPr/>
          <a:lstStyle/>
          <a:p>
            <a:fld id="{A06474FB-E3AE-2F48-97B3-41F048862BF9}"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Data</a:t>
            </a:r>
            <a:r>
              <a:rPr lang="en-US" baseline="0" dirty="0" smtClean="0">
                <a:latin typeface="Arial" charset="0"/>
                <a:ea typeface="ＭＳ Ｐゴシック" charset="-128"/>
                <a:cs typeface="ＭＳ Ｐゴシック" charset="-128"/>
              </a:rPr>
              <a:t> from U of Sydney provided through personal communication from Dr. Phil Renner  </a:t>
            </a:r>
            <a:r>
              <a:rPr lang="en-US" baseline="0" dirty="0" err="1" smtClean="0">
                <a:latin typeface="Arial" charset="0"/>
                <a:ea typeface="ＭＳ Ｐゴシック" charset="-128"/>
                <a:cs typeface="ＭＳ Ｐゴシック" charset="-128"/>
              </a:rPr>
              <a:t>philomena.renner@sydney.edu.au</a:t>
            </a:r>
            <a:endParaRPr lang="en-US" dirty="0" smtClean="0">
              <a:latin typeface="Arial" charset="0"/>
              <a:ea typeface="ＭＳ Ｐゴシック" charset="-128"/>
              <a:cs typeface="ＭＳ Ｐゴシック" charset="-128"/>
            </a:endParaRPr>
          </a:p>
        </p:txBody>
      </p:sp>
      <p:sp>
        <p:nvSpPr>
          <p:cNvPr id="26628" name="Slide Number Placeholder 3"/>
          <p:cNvSpPr>
            <a:spLocks noGrp="1"/>
          </p:cNvSpPr>
          <p:nvPr>
            <p:ph type="sldNum" sz="quarter" idx="5"/>
          </p:nvPr>
        </p:nvSpPr>
        <p:spPr>
          <a:noFill/>
        </p:spPr>
        <p:txBody>
          <a:bodyPr/>
          <a:lstStyle/>
          <a:p>
            <a:fld id="{61B53E22-1B6A-8149-8115-12800C3DA35C}"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heterogeneous groups, pain vs.</a:t>
            </a:r>
            <a:r>
              <a:rPr lang="en-US" baseline="0" dirty="0" smtClean="0"/>
              <a:t> suffering is a way of getting things started</a:t>
            </a:r>
            <a:endParaRPr lang="en-US" dirty="0"/>
          </a:p>
        </p:txBody>
      </p:sp>
      <p:sp>
        <p:nvSpPr>
          <p:cNvPr id="4" name="Slide Number Placeholder 3"/>
          <p:cNvSpPr>
            <a:spLocks noGrp="1"/>
          </p:cNvSpPr>
          <p:nvPr>
            <p:ph type="sldNum" sz="quarter" idx="10"/>
          </p:nvPr>
        </p:nvSpPr>
        <p:spPr/>
        <p:txBody>
          <a:bodyPr/>
          <a:lstStyle/>
          <a:p>
            <a:pPr>
              <a:defRPr/>
            </a:pPr>
            <a:fld id="{4B1E9E52-C408-E747-8B65-4BE9CA035497}"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5"/>
          <p:cNvSpPr>
            <a:spLocks noGrp="1" noChangeArrowheads="1"/>
          </p:cNvSpPr>
          <p:nvPr>
            <p:ph type="dt" sz="quarter" idx="1"/>
          </p:nvPr>
        </p:nvSpPr>
        <p:spPr>
          <a:noFill/>
        </p:spPr>
        <p:txBody>
          <a:bodyPr/>
          <a:lstStyle/>
          <a:p>
            <a:fld id="{42E6A276-5EEB-614D-A0D7-B95254F7AD42}" type="datetime1">
              <a:rPr lang="en-US"/>
              <a:pPr/>
              <a:t>7/10/13</a:t>
            </a:fld>
            <a:endParaRPr lang="en-US"/>
          </a:p>
        </p:txBody>
      </p:sp>
      <p:sp>
        <p:nvSpPr>
          <p:cNvPr id="40963" name="Rectangle 7"/>
          <p:cNvSpPr>
            <a:spLocks noGrp="1" noChangeArrowheads="1"/>
          </p:cNvSpPr>
          <p:nvPr>
            <p:ph type="sldNum" sz="quarter" idx="5"/>
          </p:nvPr>
        </p:nvSpPr>
        <p:spPr>
          <a:noFill/>
        </p:spPr>
        <p:txBody>
          <a:bodyPr/>
          <a:lstStyle/>
          <a:p>
            <a:fld id="{D08D4FE0-8A4E-D841-AC96-5F875DBF5389}" type="slidenum">
              <a:rPr lang="en-US"/>
              <a:pPr/>
              <a:t>17</a:t>
            </a:fld>
            <a:endParaRPr lang="en-US"/>
          </a:p>
        </p:txBody>
      </p:sp>
      <p:sp>
        <p:nvSpPr>
          <p:cNvPr id="40964" name="Rectangle 2"/>
          <p:cNvSpPr>
            <a:spLocks noGrp="1" noRot="1" noChangeAspect="1" noChangeArrowheads="1" noTextEdit="1"/>
          </p:cNvSpPr>
          <p:nvPr>
            <p:ph type="sldImg"/>
          </p:nvPr>
        </p:nvSpPr>
        <p:spPr>
          <a:xfrm>
            <a:off x="1136650" y="690563"/>
            <a:ext cx="4584700" cy="3438525"/>
          </a:xfrm>
          <a:ln cap="flat"/>
        </p:spPr>
      </p:sp>
      <p:sp>
        <p:nvSpPr>
          <p:cNvPr id="40965"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04EA0C-D08E-C74D-B003-23B69E0B43C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5D4E-4CDC-1445-8FA2-F3826B15AB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50CBE8-9179-5345-A395-73C80C948D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86DB65-3546-4B4B-A6A3-DE065C11F8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796EFA-3507-AC47-92DF-37EEC94E9D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77C9FD-79EC-DD43-A828-A937A8BA22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4BDE28-5439-944F-8B73-46E076D86B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C685B3-6ADB-6541-A736-3176A91F11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CDFD85-535F-5549-BD5A-F6441694CE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B69BA6-6EED-C641-9149-66A66A0DE4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887583-C56D-8D4A-AFAA-36FD0F4DAE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7F65CB-68AD-994A-B2C3-F3B14C64C3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wmf"/><Relationship Id="rId5"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3"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3"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4" Type="http://schemas.openxmlformats.org/officeDocument/2006/relationships/package" Target="../embeddings/Microsoft_Word_Document1.docx"/><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hyperlink" Target="http://www.youtube.com/watch?v=KHi2dxSf9hw"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6" Type="http://schemas.openxmlformats.org/officeDocument/2006/relationships/image" Target="../media/image18.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9.pdf"/></Relationships>
</file>

<file path=ppt/slides/_rels/slide31.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21.pdf"/></Relationships>
</file>

<file path=ppt/slides/_rels/slide32.xml.rels><?xml version="1.0" encoding="UTF-8" standalone="yes"?>
<Relationships xmlns="http://schemas.openxmlformats.org/package/2006/relationships"><Relationship Id="rId4" Type="http://schemas.openxmlformats.org/officeDocument/2006/relationships/hyperlink" Target="http://www.newharbinger.com/mindfulness-and-acceptance-counseling-college-students" TargetMode="External"/><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image" Target="../media/image7.png"/><Relationship Id="rId4"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jpeg"/><Relationship Id="rId5"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3.jpeg"/><Relationship Id="rId5"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5400" y="609600"/>
            <a:ext cx="6858000" cy="3048000"/>
          </a:xfrm>
        </p:spPr>
        <p:txBody>
          <a:bodyPr rtlCol="0">
            <a:normAutofit fontScale="90000"/>
          </a:bodyPr>
          <a:lstStyle/>
          <a:p>
            <a:pPr eaLnBrk="1" fontAlgn="auto" hangingPunct="1">
              <a:spcAft>
                <a:spcPts val="0"/>
              </a:spcAft>
              <a:defRPr/>
            </a:pPr>
            <a:r>
              <a:rPr lang="en-US" sz="4800" dirty="0" smtClean="0"/>
              <a:t/>
            </a:r>
            <a:br>
              <a:rPr lang="en-US" sz="4800" dirty="0" smtClean="0"/>
            </a:br>
            <a:r>
              <a:rPr lang="en-US" sz="5556" dirty="0" smtClean="0">
                <a:solidFill>
                  <a:schemeClr val="bg1"/>
                </a:solidFill>
              </a:rPr>
              <a:t>ACT in College Settings</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2800" dirty="0" smtClean="0">
                <a:ln w="19050" cap="flat" cmpd="sng" algn="ctr">
                  <a:solidFill>
                    <a:schemeClr val="tx2">
                      <a:lumMod val="50000"/>
                    </a:schemeClr>
                  </a:solidFill>
                  <a:prstDash val="solid"/>
                  <a:round/>
                  <a:headEnd type="none" w="med" len="med"/>
                  <a:tailEnd type="none" w="med" len="med"/>
                </a:ln>
                <a:solidFill>
                  <a:schemeClr val="bg1"/>
                </a:solidFill>
              </a:rPr>
              <a:t>Jacqueline Pistorello, Ph.D.</a:t>
            </a:r>
            <a:br>
              <a:rPr lang="en-US" sz="2800" dirty="0" smtClean="0">
                <a:ln w="19050" cap="flat" cmpd="sng" algn="ctr">
                  <a:solidFill>
                    <a:schemeClr val="tx2">
                      <a:lumMod val="50000"/>
                    </a:schemeClr>
                  </a:solidFill>
                  <a:prstDash val="solid"/>
                  <a:round/>
                  <a:headEnd type="none" w="med" len="med"/>
                  <a:tailEnd type="none" w="med" len="med"/>
                </a:ln>
                <a:solidFill>
                  <a:schemeClr val="bg1"/>
                </a:solidFill>
              </a:rPr>
            </a:br>
            <a:r>
              <a:rPr lang="en-US" sz="2800" dirty="0" smtClean="0">
                <a:ln w="19050" cap="flat" cmpd="sng" algn="ctr">
                  <a:solidFill>
                    <a:schemeClr val="tx2">
                      <a:lumMod val="50000"/>
                    </a:schemeClr>
                  </a:solidFill>
                  <a:prstDash val="solid"/>
                  <a:round/>
                  <a:headEnd type="none" w="med" len="med"/>
                  <a:tailEnd type="none" w="med" len="med"/>
                </a:ln>
                <a:solidFill>
                  <a:schemeClr val="bg1"/>
                </a:solidFill>
              </a:rPr>
              <a:t>University of Nevada, Reno</a:t>
            </a:r>
            <a:r>
              <a:rPr lang="en-US" sz="2800" dirty="0" smtClean="0">
                <a:ln w="19050" cap="flat" cmpd="sng" algn="ctr">
                  <a:solidFill>
                    <a:schemeClr val="tx2">
                      <a:lumMod val="50000"/>
                    </a:schemeClr>
                  </a:solidFill>
                  <a:prstDash val="solid"/>
                  <a:round/>
                  <a:headEnd type="none" w="med" len="med"/>
                  <a:tailEnd type="none" w="med" len="med"/>
                </a:ln>
              </a:rPr>
              <a:t> </a:t>
            </a:r>
            <a:r>
              <a:rPr lang="en-US" sz="3600" dirty="0" smtClean="0">
                <a:ln w="19050" cap="flat" cmpd="sng" algn="ctr">
                  <a:solidFill>
                    <a:schemeClr val="tx2">
                      <a:lumMod val="50000"/>
                    </a:schemeClr>
                  </a:solidFill>
                  <a:prstDash val="solid"/>
                  <a:round/>
                  <a:headEnd type="none" w="med" len="med"/>
                  <a:tailEnd type="none" w="med" len="med"/>
                </a:ln>
              </a:rPr>
              <a:t/>
            </a:r>
            <a:br>
              <a:rPr lang="en-US" sz="3600" dirty="0" smtClean="0">
                <a:ln w="19050" cap="flat" cmpd="sng" algn="ctr">
                  <a:solidFill>
                    <a:schemeClr val="tx2">
                      <a:lumMod val="50000"/>
                    </a:schemeClr>
                  </a:solidFill>
                  <a:prstDash val="solid"/>
                  <a:round/>
                  <a:headEnd type="none" w="med" len="med"/>
                  <a:tailEnd type="none" w="med" len="med"/>
                </a:ln>
              </a:rPr>
            </a:br>
            <a:endParaRPr lang="en-US" sz="3600" dirty="0" smtClean="0">
              <a:ln w="19050" cap="flat" cmpd="sng" algn="ctr">
                <a:solidFill>
                  <a:schemeClr val="tx2">
                    <a:lumMod val="50000"/>
                  </a:schemeClr>
                </a:solidFill>
                <a:prstDash val="solid"/>
                <a:round/>
                <a:headEnd type="none" w="med" len="med"/>
                <a:tailEnd type="none" w="med" len="med"/>
              </a:ln>
            </a:endParaRPr>
          </a:p>
        </p:txBody>
      </p:sp>
      <p:pic>
        <p:nvPicPr>
          <p:cNvPr id="15363" name="Picture 12" descr="MCBL00699_0000[1]"/>
          <p:cNvPicPr>
            <a:picLocks noChangeAspect="1" noChangeArrowheads="1"/>
          </p:cNvPicPr>
          <p:nvPr/>
        </p:nvPicPr>
        <p:blipFill>
          <a:blip r:embed="rId3"/>
          <a:srcRect/>
          <a:stretch>
            <a:fillRect/>
          </a:stretch>
        </p:blipFill>
        <p:spPr bwMode="auto">
          <a:xfrm>
            <a:off x="3962400" y="5334000"/>
            <a:ext cx="1987550" cy="1262063"/>
          </a:xfrm>
          <a:prstGeom prst="rect">
            <a:avLst/>
          </a:prstGeom>
          <a:noFill/>
          <a:ln w="9525">
            <a:noFill/>
            <a:miter lim="800000"/>
            <a:headEnd/>
            <a:tailEnd/>
          </a:ln>
        </p:spPr>
      </p:pic>
      <p:pic>
        <p:nvPicPr>
          <p:cNvPr id="15364" name="Picture 2"/>
          <p:cNvPicPr>
            <a:picLocks noChangeAspect="1"/>
          </p:cNvPicPr>
          <p:nvPr/>
        </p:nvPicPr>
        <p:blipFill>
          <a:blip r:embed="rId4"/>
          <a:srcRect/>
          <a:stretch>
            <a:fillRect/>
          </a:stretch>
        </p:blipFill>
        <p:spPr bwMode="auto">
          <a:xfrm>
            <a:off x="8077200" y="0"/>
            <a:ext cx="1066800" cy="1066800"/>
          </a:xfrm>
          <a:prstGeom prst="rect">
            <a:avLst/>
          </a:prstGeom>
          <a:noFill/>
          <a:ln w="9525">
            <a:noFill/>
            <a:miter lim="800000"/>
            <a:headEnd/>
            <a:tailEnd/>
          </a:ln>
        </p:spPr>
      </p:pic>
      <p:pic>
        <p:nvPicPr>
          <p:cNvPr id="15365" name="Picture 6" descr="college students.jpg"/>
          <p:cNvPicPr>
            <a:picLocks noChangeAspect="1"/>
          </p:cNvPicPr>
          <p:nvPr/>
        </p:nvPicPr>
        <p:blipFill>
          <a:blip r:embed="rId5"/>
          <a:srcRect/>
          <a:stretch>
            <a:fillRect/>
          </a:stretch>
        </p:blipFill>
        <p:spPr bwMode="auto">
          <a:xfrm>
            <a:off x="0" y="0"/>
            <a:ext cx="182880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600" dirty="0" smtClean="0">
                <a:solidFill>
                  <a:srgbClr val="23D2FF"/>
                </a:solidFill>
                <a:latin typeface="Footlight MT Light" charset="0"/>
                <a:ea typeface="Footlight MT Light" charset="0"/>
                <a:cs typeface="Footlight MT Light" charset="0"/>
              </a:rPr>
              <a:t>Psychological distress in </a:t>
            </a:r>
            <a:br>
              <a:rPr lang="en-US" sz="3600" dirty="0" smtClean="0">
                <a:solidFill>
                  <a:srgbClr val="23D2FF"/>
                </a:solidFill>
                <a:latin typeface="Footlight MT Light" charset="0"/>
                <a:ea typeface="Footlight MT Light" charset="0"/>
                <a:cs typeface="Footlight MT Light" charset="0"/>
              </a:rPr>
            </a:br>
            <a:r>
              <a:rPr lang="en-US" sz="3600" dirty="0" smtClean="0">
                <a:solidFill>
                  <a:srgbClr val="23D2FF"/>
                </a:solidFill>
                <a:latin typeface="Footlight MT Light" charset="0"/>
                <a:ea typeface="Footlight MT Light" charset="0"/>
                <a:cs typeface="Footlight MT Light" charset="0"/>
              </a:rPr>
              <a:t>Australian college students</a:t>
            </a:r>
          </a:p>
        </p:txBody>
      </p:sp>
      <p:sp>
        <p:nvSpPr>
          <p:cNvPr id="25603" name="TextBox 13"/>
          <p:cNvSpPr txBox="1">
            <a:spLocks noChangeArrowheads="1"/>
          </p:cNvSpPr>
          <p:nvPr/>
        </p:nvSpPr>
        <p:spPr bwMode="auto">
          <a:xfrm>
            <a:off x="3689350" y="2509838"/>
            <a:ext cx="4313238" cy="369887"/>
          </a:xfrm>
          <a:prstGeom prst="rect">
            <a:avLst/>
          </a:prstGeom>
          <a:noFill/>
          <a:ln w="9525">
            <a:solidFill>
              <a:srgbClr val="FFFF00"/>
            </a:solidFill>
            <a:miter lim="800000"/>
            <a:headEnd/>
            <a:tailEnd/>
          </a:ln>
        </p:spPr>
        <p:txBody>
          <a:bodyPr wrap="none">
            <a:prstTxWarp prst="textNoShape">
              <a:avLst/>
            </a:prstTxWarp>
            <a:spAutoFit/>
          </a:bodyPr>
          <a:lstStyle/>
          <a:p>
            <a:r>
              <a:rPr lang="en-US"/>
              <a:t>6% show signs of high psychological distress</a:t>
            </a:r>
          </a:p>
        </p:txBody>
      </p:sp>
      <p:sp>
        <p:nvSpPr>
          <p:cNvPr id="25604" name="TextBox 16"/>
          <p:cNvSpPr txBox="1">
            <a:spLocks noChangeArrowheads="1"/>
          </p:cNvSpPr>
          <p:nvPr/>
        </p:nvSpPr>
        <p:spPr bwMode="auto">
          <a:xfrm>
            <a:off x="4478338" y="3668713"/>
            <a:ext cx="2466975" cy="369887"/>
          </a:xfrm>
          <a:prstGeom prst="rect">
            <a:avLst/>
          </a:prstGeom>
          <a:noFill/>
          <a:ln w="9525">
            <a:solidFill>
              <a:srgbClr val="F79646"/>
            </a:solidFill>
            <a:miter lim="800000"/>
            <a:headEnd/>
            <a:tailEnd/>
          </a:ln>
        </p:spPr>
        <p:txBody>
          <a:bodyPr wrap="none">
            <a:prstTxWarp prst="textNoShape">
              <a:avLst/>
            </a:prstTxWarp>
            <a:spAutoFit/>
          </a:bodyPr>
          <a:lstStyle/>
          <a:p>
            <a:r>
              <a:rPr lang="en-US"/>
              <a:t>35% show some distress</a:t>
            </a:r>
          </a:p>
        </p:txBody>
      </p:sp>
      <p:sp>
        <p:nvSpPr>
          <p:cNvPr id="25605" name="TextBox 9"/>
          <p:cNvSpPr txBox="1">
            <a:spLocks noChangeArrowheads="1"/>
          </p:cNvSpPr>
          <p:nvPr/>
        </p:nvSpPr>
        <p:spPr bwMode="auto">
          <a:xfrm>
            <a:off x="5715000" y="5464175"/>
            <a:ext cx="2198688" cy="369888"/>
          </a:xfrm>
          <a:prstGeom prst="rect">
            <a:avLst/>
          </a:prstGeom>
          <a:noFill/>
          <a:ln w="9525">
            <a:solidFill>
              <a:srgbClr val="FF0000"/>
            </a:solidFill>
            <a:miter lim="800000"/>
            <a:headEnd/>
            <a:tailEnd/>
          </a:ln>
        </p:spPr>
        <p:txBody>
          <a:bodyPr wrap="none">
            <a:prstTxWarp prst="textNoShape">
              <a:avLst/>
            </a:prstTxWarp>
            <a:spAutoFit/>
          </a:bodyPr>
          <a:lstStyle/>
          <a:p>
            <a:r>
              <a:rPr lang="en-US"/>
              <a:t>59% show no distress</a:t>
            </a:r>
          </a:p>
        </p:txBody>
      </p:sp>
      <p:sp>
        <p:nvSpPr>
          <p:cNvPr id="25606" name="Rectangle 11"/>
          <p:cNvSpPr>
            <a:spLocks noChangeArrowheads="1"/>
          </p:cNvSpPr>
          <p:nvPr/>
        </p:nvSpPr>
        <p:spPr bwMode="auto">
          <a:xfrm>
            <a:off x="685800" y="1600200"/>
            <a:ext cx="2236788" cy="461963"/>
          </a:xfrm>
          <a:prstGeom prst="rect">
            <a:avLst/>
          </a:prstGeom>
          <a:noFill/>
          <a:ln w="9525">
            <a:noFill/>
            <a:miter lim="800000"/>
            <a:headEnd/>
            <a:tailEnd/>
          </a:ln>
        </p:spPr>
        <p:txBody>
          <a:bodyPr wrap="none">
            <a:prstTxWarp prst="textNoShape">
              <a:avLst/>
            </a:prstTxWarp>
            <a:spAutoFit/>
          </a:bodyPr>
          <a:lstStyle/>
          <a:p>
            <a:r>
              <a:rPr lang="en-US" sz="2400"/>
              <a:t>Of all students:</a:t>
            </a:r>
          </a:p>
        </p:txBody>
      </p:sp>
      <p:cxnSp>
        <p:nvCxnSpPr>
          <p:cNvPr id="25607" name="Straight Arrow Connector 17"/>
          <p:cNvCxnSpPr>
            <a:cxnSpLocks noChangeShapeType="1"/>
          </p:cNvCxnSpPr>
          <p:nvPr/>
        </p:nvCxnSpPr>
        <p:spPr bwMode="auto">
          <a:xfrm rot="5400000" flipH="1" flipV="1">
            <a:off x="1943101" y="4305300"/>
            <a:ext cx="2057400" cy="3175"/>
          </a:xfrm>
          <a:prstGeom prst="straightConnector1">
            <a:avLst/>
          </a:prstGeom>
          <a:noFill/>
          <a:ln w="9525">
            <a:solidFill>
              <a:schemeClr val="tx1"/>
            </a:solidFill>
            <a:round/>
            <a:headEnd/>
            <a:tailEnd type="arrow" w="med" len="med"/>
          </a:ln>
        </p:spPr>
      </p:cxnSp>
      <p:cxnSp>
        <p:nvCxnSpPr>
          <p:cNvPr id="25608" name="Straight Arrow Connector 19"/>
          <p:cNvCxnSpPr>
            <a:cxnSpLocks noChangeShapeType="1"/>
          </p:cNvCxnSpPr>
          <p:nvPr/>
        </p:nvCxnSpPr>
        <p:spPr bwMode="auto">
          <a:xfrm rot="5400000">
            <a:off x="2514601" y="4343400"/>
            <a:ext cx="2133600" cy="3175"/>
          </a:xfrm>
          <a:prstGeom prst="straightConnector1">
            <a:avLst/>
          </a:prstGeom>
          <a:noFill/>
          <a:ln w="9525">
            <a:solidFill>
              <a:schemeClr val="tx1"/>
            </a:solidFill>
            <a:round/>
            <a:headEnd/>
            <a:tailEnd type="arrow" w="med" len="med"/>
          </a:ln>
        </p:spPr>
      </p:cxnSp>
      <p:cxnSp>
        <p:nvCxnSpPr>
          <p:cNvPr id="4" name="Straight Connector 3"/>
          <p:cNvCxnSpPr/>
          <p:nvPr/>
        </p:nvCxnSpPr>
        <p:spPr>
          <a:xfrm>
            <a:off x="1385888" y="5411788"/>
            <a:ext cx="4100512"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385888" y="5461000"/>
            <a:ext cx="3975100" cy="369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ight Triangle 20"/>
          <p:cNvSpPr/>
          <p:nvPr/>
        </p:nvSpPr>
        <p:spPr>
          <a:xfrm>
            <a:off x="5360988" y="5411788"/>
            <a:ext cx="354012" cy="419100"/>
          </a:xfrm>
          <a:prstGeom prst="r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ight Triangle 21"/>
          <p:cNvSpPr/>
          <p:nvPr/>
        </p:nvSpPr>
        <p:spPr>
          <a:xfrm rot="15519894">
            <a:off x="1131094" y="5380831"/>
            <a:ext cx="381000" cy="439738"/>
          </a:xfrm>
          <a:prstGeom prst="r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13" name="TextBox 27"/>
          <p:cNvSpPr txBox="1">
            <a:spLocks noChangeArrowheads="1"/>
          </p:cNvSpPr>
          <p:nvPr/>
        </p:nvSpPr>
        <p:spPr bwMode="auto">
          <a:xfrm>
            <a:off x="2581275" y="5456238"/>
            <a:ext cx="1390650" cy="368300"/>
          </a:xfrm>
          <a:prstGeom prst="rect">
            <a:avLst/>
          </a:prstGeom>
          <a:noFill/>
          <a:ln w="9525">
            <a:solidFill>
              <a:srgbClr val="4F81BD"/>
            </a:solidFill>
            <a:miter lim="800000"/>
            <a:headEnd/>
            <a:tailEnd/>
          </a:ln>
        </p:spPr>
        <p:txBody>
          <a:bodyPr wrap="none">
            <a:prstTxWarp prst="textNoShape">
              <a:avLst/>
            </a:prstTxWarp>
            <a:spAutoFit/>
          </a:bodyPr>
          <a:lstStyle/>
          <a:p>
            <a:r>
              <a:rPr lang="en-US"/>
              <a:t>20% Thriving</a:t>
            </a:r>
          </a:p>
        </p:txBody>
      </p:sp>
      <p:sp>
        <p:nvSpPr>
          <p:cNvPr id="25614" name="TextBox 28"/>
          <p:cNvSpPr txBox="1">
            <a:spLocks noChangeArrowheads="1"/>
          </p:cNvSpPr>
          <p:nvPr/>
        </p:nvSpPr>
        <p:spPr bwMode="auto">
          <a:xfrm>
            <a:off x="9798050" y="-15875"/>
            <a:ext cx="184150" cy="368300"/>
          </a:xfrm>
          <a:prstGeom prst="rect">
            <a:avLst/>
          </a:prstGeom>
          <a:noFill/>
          <a:ln w="9525">
            <a:solidFill>
              <a:schemeClr val="accent1"/>
            </a:solidFill>
            <a:miter lim="800000"/>
            <a:headEnd/>
            <a:tailEnd/>
          </a:ln>
        </p:spPr>
        <p:txBody>
          <a:bodyPr wrap="none">
            <a:prstTxWarp prst="textNoShape">
              <a:avLst/>
            </a:prstTxWarp>
            <a:spAutoFit/>
          </a:bodyPr>
          <a:lstStyle/>
          <a:p>
            <a:endParaRPr lang="en-US"/>
          </a:p>
        </p:txBody>
      </p:sp>
      <p:sp>
        <p:nvSpPr>
          <p:cNvPr id="25615" name="TextBox 32"/>
          <p:cNvSpPr txBox="1">
            <a:spLocks noChangeArrowheads="1"/>
          </p:cNvSpPr>
          <p:nvPr/>
        </p:nvSpPr>
        <p:spPr bwMode="auto">
          <a:xfrm>
            <a:off x="136525" y="6416675"/>
            <a:ext cx="8733681" cy="338554"/>
          </a:xfrm>
          <a:prstGeom prst="rect">
            <a:avLst/>
          </a:prstGeom>
          <a:noFill/>
          <a:ln w="9525">
            <a:noFill/>
            <a:miter lim="800000"/>
            <a:headEnd/>
            <a:tailEnd/>
          </a:ln>
        </p:spPr>
        <p:txBody>
          <a:bodyPr wrap="none">
            <a:prstTxWarp prst="textNoShape">
              <a:avLst/>
            </a:prstTxWarp>
            <a:spAutoFit/>
          </a:bodyPr>
          <a:lstStyle/>
          <a:p>
            <a:r>
              <a:rPr lang="en-US" sz="1600" dirty="0" smtClean="0"/>
              <a:t>Australian Data from Dr. Phil Renner, University of Sydney. American: Whitlock</a:t>
            </a:r>
            <a:r>
              <a:rPr lang="en-US" sz="1600" dirty="0"/>
              <a:t>, et. al.</a:t>
            </a:r>
            <a:r>
              <a:rPr lang="en-US" sz="1600" dirty="0" smtClean="0"/>
              <a:t>, </a:t>
            </a:r>
            <a:r>
              <a:rPr lang="en-US" sz="1600" dirty="0" smtClean="0"/>
              <a:t>in prep</a:t>
            </a:r>
            <a:endParaRPr lang="en-US" sz="1600" dirty="0"/>
          </a:p>
        </p:txBody>
      </p:sp>
      <p:cxnSp>
        <p:nvCxnSpPr>
          <p:cNvPr id="24" name="Straight Connector 23"/>
          <p:cNvCxnSpPr>
            <a:endCxn id="22" idx="0"/>
          </p:cNvCxnSpPr>
          <p:nvPr/>
        </p:nvCxnSpPr>
        <p:spPr>
          <a:xfrm flipH="1">
            <a:off x="1143000" y="4038600"/>
            <a:ext cx="1066800" cy="17922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1" idx="4"/>
          </p:cNvCxnSpPr>
          <p:nvPr/>
        </p:nvCxnSpPr>
        <p:spPr>
          <a:xfrm>
            <a:off x="4478338" y="4038600"/>
            <a:ext cx="1236662" cy="17922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209800" y="2895600"/>
            <a:ext cx="712788" cy="114300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3689350" y="2879725"/>
            <a:ext cx="788988" cy="1158875"/>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22588" y="2209800"/>
            <a:ext cx="354012" cy="6858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3276600" y="2209800"/>
            <a:ext cx="412750" cy="66992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922588" y="2895600"/>
            <a:ext cx="76676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209800" y="4038600"/>
            <a:ext cx="2268538"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2" idx="0"/>
          </p:cNvCxnSpPr>
          <p:nvPr/>
        </p:nvCxnSpPr>
        <p:spPr>
          <a:xfrm>
            <a:off x="1143000" y="5830888"/>
            <a:ext cx="4572000" cy="31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TextBox 26"/>
          <p:cNvSpPr txBox="1">
            <a:spLocks noChangeArrowheads="1"/>
          </p:cNvSpPr>
          <p:nvPr/>
        </p:nvSpPr>
        <p:spPr bwMode="auto">
          <a:xfrm>
            <a:off x="228600" y="4876800"/>
            <a:ext cx="1676400" cy="707886"/>
          </a:xfrm>
          <a:prstGeom prst="rect">
            <a:avLst/>
          </a:prstGeom>
          <a:noFill/>
          <a:ln w="9525">
            <a:noFill/>
            <a:miter lim="800000"/>
            <a:headEnd/>
            <a:tailEnd/>
          </a:ln>
        </p:spPr>
        <p:txBody>
          <a:bodyPr wrap="square">
            <a:prstTxWarp prst="textNoShape">
              <a:avLst/>
            </a:prstTxWarp>
            <a:spAutoFit/>
          </a:bodyPr>
          <a:lstStyle/>
          <a:p>
            <a:r>
              <a:rPr lang="en-US" sz="2000" b="1" dirty="0"/>
              <a:t>AU: 36</a:t>
            </a:r>
            <a:r>
              <a:rPr lang="en-US" sz="2000" b="1" dirty="0" smtClean="0"/>
              <a:t>%</a:t>
            </a:r>
          </a:p>
          <a:p>
            <a:r>
              <a:rPr lang="en-US" sz="2000" b="1" dirty="0" smtClean="0"/>
              <a:t>Flourishing</a:t>
            </a:r>
            <a:endParaRPr lang="en-US" sz="2000" b="1" dirty="0"/>
          </a:p>
        </p:txBody>
      </p:sp>
      <p:sp>
        <p:nvSpPr>
          <p:cNvPr id="31" name="TextBox 30"/>
          <p:cNvSpPr txBox="1">
            <a:spLocks noChangeArrowheads="1"/>
          </p:cNvSpPr>
          <p:nvPr/>
        </p:nvSpPr>
        <p:spPr bwMode="auto">
          <a:xfrm>
            <a:off x="609600" y="2447925"/>
            <a:ext cx="2286000" cy="707886"/>
          </a:xfrm>
          <a:prstGeom prst="rect">
            <a:avLst/>
          </a:prstGeom>
          <a:noFill/>
          <a:ln w="9525">
            <a:noFill/>
            <a:miter lim="800000"/>
            <a:headEnd/>
            <a:tailEnd/>
          </a:ln>
        </p:spPr>
        <p:txBody>
          <a:bodyPr>
            <a:prstTxWarp prst="textNoShape">
              <a:avLst/>
            </a:prstTxWarp>
            <a:spAutoFit/>
          </a:bodyPr>
          <a:lstStyle/>
          <a:p>
            <a:r>
              <a:rPr lang="en-US" sz="2000" b="1" dirty="0"/>
              <a:t>AU: 9</a:t>
            </a:r>
            <a:r>
              <a:rPr lang="en-US" sz="2000" b="1" dirty="0" smtClean="0"/>
              <a:t>% </a:t>
            </a:r>
            <a:r>
              <a:rPr lang="en-US" sz="2000" b="1" dirty="0" err="1" smtClean="0"/>
              <a:t>Languashing</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 name="Oval 16"/>
          <p:cNvSpPr/>
          <p:nvPr/>
        </p:nvSpPr>
        <p:spPr>
          <a:xfrm>
            <a:off x="2514600" y="2819400"/>
            <a:ext cx="3124200" cy="1752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2" name="TextBox 6"/>
          <p:cNvSpPr txBox="1">
            <a:spLocks noChangeArrowheads="1"/>
          </p:cNvSpPr>
          <p:nvPr/>
        </p:nvSpPr>
        <p:spPr bwMode="auto">
          <a:xfrm>
            <a:off x="6019800" y="1828800"/>
            <a:ext cx="1600200" cy="923330"/>
          </a:xfrm>
          <a:prstGeom prst="rect">
            <a:avLst/>
          </a:prstGeom>
          <a:noFill/>
          <a:ln w="9525">
            <a:noFill/>
            <a:miter lim="800000"/>
            <a:headEnd/>
            <a:tailEnd/>
          </a:ln>
        </p:spPr>
        <p:txBody>
          <a:bodyPr wrap="square">
            <a:prstTxWarp prst="textNoShape">
              <a:avLst/>
            </a:prstTxWarp>
            <a:spAutoFit/>
          </a:bodyPr>
          <a:lstStyle/>
          <a:p>
            <a:pPr algn="ctr"/>
            <a:r>
              <a:rPr lang="en-US" dirty="0">
                <a:solidFill>
                  <a:schemeClr val="bg1">
                    <a:lumMod val="50000"/>
                  </a:schemeClr>
                </a:solidFill>
              </a:rPr>
              <a:t>Physiological</a:t>
            </a:r>
            <a:r>
              <a:rPr lang="en-US" dirty="0" smtClean="0">
                <a:solidFill>
                  <a:schemeClr val="bg1">
                    <a:lumMod val="50000"/>
                  </a:schemeClr>
                </a:solidFill>
              </a:rPr>
              <a:t> changes/hormones</a:t>
            </a:r>
            <a:endParaRPr lang="en-US" dirty="0">
              <a:solidFill>
                <a:schemeClr val="bg1">
                  <a:lumMod val="50000"/>
                </a:schemeClr>
              </a:solidFill>
            </a:endParaRPr>
          </a:p>
        </p:txBody>
      </p:sp>
      <p:sp>
        <p:nvSpPr>
          <p:cNvPr id="27653" name="TextBox 7"/>
          <p:cNvSpPr txBox="1">
            <a:spLocks noChangeArrowheads="1"/>
          </p:cNvSpPr>
          <p:nvPr/>
        </p:nvSpPr>
        <p:spPr bwMode="auto">
          <a:xfrm>
            <a:off x="5029200" y="1047751"/>
            <a:ext cx="990601" cy="923330"/>
          </a:xfrm>
          <a:prstGeom prst="rect">
            <a:avLst/>
          </a:prstGeom>
          <a:noFill/>
          <a:ln w="9525">
            <a:noFill/>
            <a:miter lim="800000"/>
            <a:headEnd/>
            <a:tailEnd/>
          </a:ln>
        </p:spPr>
        <p:txBody>
          <a:bodyPr wrap="square">
            <a:prstTxWarp prst="textNoShape">
              <a:avLst/>
            </a:prstTxWarp>
            <a:spAutoFit/>
          </a:bodyPr>
          <a:lstStyle/>
          <a:p>
            <a:pPr algn="ctr"/>
            <a:r>
              <a:rPr lang="en-US" dirty="0" smtClean="0">
                <a:solidFill>
                  <a:srgbClr val="FF9933"/>
                </a:solidFill>
              </a:rPr>
              <a:t>Prior psych history</a:t>
            </a:r>
            <a:r>
              <a:rPr lang="en-US" dirty="0" smtClean="0">
                <a:solidFill>
                  <a:srgbClr val="FFFF66"/>
                </a:solidFill>
              </a:rPr>
              <a:t>”</a:t>
            </a:r>
            <a:endParaRPr lang="en-US" dirty="0">
              <a:solidFill>
                <a:srgbClr val="FFFF66"/>
              </a:solidFill>
            </a:endParaRPr>
          </a:p>
        </p:txBody>
      </p:sp>
      <p:sp>
        <p:nvSpPr>
          <p:cNvPr id="27654" name="TextBox 8"/>
          <p:cNvSpPr txBox="1">
            <a:spLocks noChangeArrowheads="1"/>
          </p:cNvSpPr>
          <p:nvPr/>
        </p:nvSpPr>
        <p:spPr bwMode="auto">
          <a:xfrm>
            <a:off x="6289675" y="3681413"/>
            <a:ext cx="1765300" cy="1200150"/>
          </a:xfrm>
          <a:prstGeom prst="rect">
            <a:avLst/>
          </a:prstGeom>
          <a:noFill/>
          <a:ln w="9525">
            <a:noFill/>
            <a:miter lim="800000"/>
            <a:headEnd/>
            <a:tailEnd/>
          </a:ln>
        </p:spPr>
        <p:txBody>
          <a:bodyPr>
            <a:prstTxWarp prst="textNoShape">
              <a:avLst/>
            </a:prstTxWarp>
            <a:spAutoFit/>
          </a:bodyPr>
          <a:lstStyle/>
          <a:p>
            <a:r>
              <a:rPr lang="en-US" dirty="0">
                <a:solidFill>
                  <a:srgbClr val="99FF33"/>
                </a:solidFill>
              </a:rPr>
              <a:t>Social isolation as a result of transition from home to school </a:t>
            </a:r>
          </a:p>
        </p:txBody>
      </p:sp>
      <p:sp>
        <p:nvSpPr>
          <p:cNvPr id="27655" name="TextBox 10"/>
          <p:cNvSpPr txBox="1">
            <a:spLocks noChangeArrowheads="1"/>
          </p:cNvSpPr>
          <p:nvPr/>
        </p:nvSpPr>
        <p:spPr bwMode="auto">
          <a:xfrm>
            <a:off x="2138363" y="5486400"/>
            <a:ext cx="1671637" cy="1200150"/>
          </a:xfrm>
          <a:prstGeom prst="rect">
            <a:avLst/>
          </a:prstGeom>
          <a:noFill/>
          <a:ln w="9525">
            <a:noFill/>
            <a:miter lim="800000"/>
            <a:headEnd/>
            <a:tailEnd/>
          </a:ln>
        </p:spPr>
        <p:txBody>
          <a:bodyPr>
            <a:prstTxWarp prst="textNoShape">
              <a:avLst/>
            </a:prstTxWarp>
            <a:spAutoFit/>
          </a:bodyPr>
          <a:lstStyle/>
          <a:p>
            <a:r>
              <a:rPr lang="en-US" dirty="0">
                <a:solidFill>
                  <a:srgbClr val="CC66FF"/>
                </a:solidFill>
              </a:rPr>
              <a:t>Increased complexity of developmental tasks</a:t>
            </a:r>
          </a:p>
        </p:txBody>
      </p:sp>
      <p:sp>
        <p:nvSpPr>
          <p:cNvPr id="27656" name="TextBox 11"/>
          <p:cNvSpPr txBox="1">
            <a:spLocks noChangeArrowheads="1"/>
          </p:cNvSpPr>
          <p:nvPr/>
        </p:nvSpPr>
        <p:spPr bwMode="auto">
          <a:xfrm>
            <a:off x="1219200" y="4648200"/>
            <a:ext cx="1447800" cy="923925"/>
          </a:xfrm>
          <a:prstGeom prst="rect">
            <a:avLst/>
          </a:prstGeom>
          <a:noFill/>
          <a:ln w="9525">
            <a:noFill/>
            <a:miter lim="800000"/>
            <a:headEnd/>
            <a:tailEnd/>
          </a:ln>
        </p:spPr>
        <p:txBody>
          <a:bodyPr>
            <a:prstTxWarp prst="textNoShape">
              <a:avLst/>
            </a:prstTxWarp>
            <a:spAutoFit/>
          </a:bodyPr>
          <a:lstStyle/>
          <a:p>
            <a:r>
              <a:rPr lang="en-US" dirty="0">
                <a:solidFill>
                  <a:srgbClr val="FF66CC"/>
                </a:solidFill>
              </a:rPr>
              <a:t>Changing cultural norms</a:t>
            </a:r>
          </a:p>
        </p:txBody>
      </p:sp>
      <p:sp>
        <p:nvSpPr>
          <p:cNvPr id="27657" name="TextBox 12"/>
          <p:cNvSpPr txBox="1">
            <a:spLocks noChangeArrowheads="1"/>
          </p:cNvSpPr>
          <p:nvPr/>
        </p:nvSpPr>
        <p:spPr bwMode="auto">
          <a:xfrm>
            <a:off x="6248400" y="2971800"/>
            <a:ext cx="2625725" cy="646331"/>
          </a:xfrm>
          <a:prstGeom prst="rect">
            <a:avLst/>
          </a:prstGeom>
          <a:noFill/>
          <a:ln w="9525">
            <a:noFill/>
            <a:miter lim="800000"/>
            <a:headEnd/>
            <a:tailEnd/>
          </a:ln>
        </p:spPr>
        <p:txBody>
          <a:bodyPr>
            <a:prstTxWarp prst="textNoShape">
              <a:avLst/>
            </a:prstTxWarp>
            <a:spAutoFit/>
          </a:bodyPr>
          <a:lstStyle/>
          <a:p>
            <a:r>
              <a:rPr lang="en-US" dirty="0" smtClean="0">
                <a:solidFill>
                  <a:srgbClr val="66FFCC"/>
                </a:solidFill>
              </a:rPr>
              <a:t>Sexual exploration and</a:t>
            </a:r>
          </a:p>
          <a:p>
            <a:r>
              <a:rPr lang="en-US" dirty="0" smtClean="0">
                <a:solidFill>
                  <a:srgbClr val="66FFCC"/>
                </a:solidFill>
              </a:rPr>
              <a:t>identity</a:t>
            </a:r>
            <a:endParaRPr lang="en-US" dirty="0">
              <a:solidFill>
                <a:srgbClr val="66FFCC"/>
              </a:solidFill>
            </a:endParaRPr>
          </a:p>
        </p:txBody>
      </p:sp>
      <p:sp>
        <p:nvSpPr>
          <p:cNvPr id="27658" name="TextBox 13"/>
          <p:cNvSpPr txBox="1">
            <a:spLocks noChangeArrowheads="1"/>
          </p:cNvSpPr>
          <p:nvPr/>
        </p:nvSpPr>
        <p:spPr bwMode="auto">
          <a:xfrm>
            <a:off x="381000" y="2662238"/>
            <a:ext cx="1600200" cy="923925"/>
          </a:xfrm>
          <a:prstGeom prst="rect">
            <a:avLst/>
          </a:prstGeom>
          <a:noFill/>
          <a:ln w="9525">
            <a:noFill/>
            <a:miter lim="800000"/>
            <a:headEnd/>
            <a:tailEnd/>
          </a:ln>
        </p:spPr>
        <p:txBody>
          <a:bodyPr>
            <a:prstTxWarp prst="textNoShape">
              <a:avLst/>
            </a:prstTxWarp>
            <a:spAutoFit/>
          </a:bodyPr>
          <a:lstStyle/>
          <a:p>
            <a:pPr algn="ctr"/>
            <a:r>
              <a:rPr lang="en-US" dirty="0">
                <a:solidFill>
                  <a:srgbClr val="FFCC99"/>
                </a:solidFill>
              </a:rPr>
              <a:t>Access to MH resources stigmatized</a:t>
            </a:r>
          </a:p>
        </p:txBody>
      </p:sp>
      <p:sp>
        <p:nvSpPr>
          <p:cNvPr id="27659" name="TextBox 14"/>
          <p:cNvSpPr txBox="1">
            <a:spLocks noChangeArrowheads="1"/>
          </p:cNvSpPr>
          <p:nvPr/>
        </p:nvSpPr>
        <p:spPr bwMode="auto">
          <a:xfrm>
            <a:off x="381000" y="3886200"/>
            <a:ext cx="2723823" cy="646331"/>
          </a:xfrm>
          <a:prstGeom prst="rect">
            <a:avLst/>
          </a:prstGeom>
          <a:noFill/>
          <a:ln w="9525">
            <a:noFill/>
            <a:miter lim="800000"/>
            <a:headEnd/>
            <a:tailEnd/>
          </a:ln>
        </p:spPr>
        <p:txBody>
          <a:bodyPr wrap="none">
            <a:prstTxWarp prst="textNoShape">
              <a:avLst/>
            </a:prstTxWarp>
            <a:spAutoFit/>
          </a:bodyPr>
          <a:lstStyle/>
          <a:p>
            <a:r>
              <a:rPr lang="en-US" dirty="0"/>
              <a:t>High perceived stakes of </a:t>
            </a:r>
          </a:p>
          <a:p>
            <a:r>
              <a:rPr lang="en-US" dirty="0"/>
              <a:t>failure and success</a:t>
            </a:r>
          </a:p>
        </p:txBody>
      </p:sp>
      <p:sp>
        <p:nvSpPr>
          <p:cNvPr id="27660" name="TextBox 15"/>
          <p:cNvSpPr txBox="1">
            <a:spLocks noChangeArrowheads="1"/>
          </p:cNvSpPr>
          <p:nvPr/>
        </p:nvSpPr>
        <p:spPr bwMode="auto">
          <a:xfrm>
            <a:off x="4419600" y="5334000"/>
            <a:ext cx="1752600" cy="1200329"/>
          </a:xfrm>
          <a:prstGeom prst="rect">
            <a:avLst/>
          </a:prstGeom>
          <a:noFill/>
          <a:ln w="9525">
            <a:noFill/>
            <a:miter lim="800000"/>
            <a:headEnd/>
            <a:tailEnd/>
          </a:ln>
        </p:spPr>
        <p:txBody>
          <a:bodyPr>
            <a:prstTxWarp prst="textNoShape">
              <a:avLst/>
            </a:prstTxWarp>
            <a:spAutoFit/>
          </a:bodyPr>
          <a:lstStyle/>
          <a:p>
            <a:pPr algn="ctr"/>
            <a:r>
              <a:rPr lang="en-US" dirty="0" smtClean="0">
                <a:solidFill>
                  <a:srgbClr val="6699FF"/>
                </a:solidFill>
              </a:rPr>
              <a:t>Exposure to</a:t>
            </a:r>
          </a:p>
          <a:p>
            <a:pPr algn="ctr"/>
            <a:r>
              <a:rPr lang="en-US" dirty="0" smtClean="0">
                <a:solidFill>
                  <a:srgbClr val="6699FF"/>
                </a:solidFill>
              </a:rPr>
              <a:t>Different ways of thinking, diversity</a:t>
            </a:r>
            <a:endParaRPr lang="en-US" dirty="0">
              <a:solidFill>
                <a:srgbClr val="6699FF"/>
              </a:solidFill>
            </a:endParaRPr>
          </a:p>
        </p:txBody>
      </p:sp>
      <p:cxnSp>
        <p:nvCxnSpPr>
          <p:cNvPr id="27661" name="Straight Arrow Connector 17"/>
          <p:cNvCxnSpPr>
            <a:cxnSpLocks noChangeShapeType="1"/>
          </p:cNvCxnSpPr>
          <p:nvPr/>
        </p:nvCxnSpPr>
        <p:spPr bwMode="auto">
          <a:xfrm rot="5400000">
            <a:off x="4686300" y="2095500"/>
            <a:ext cx="685800" cy="457200"/>
          </a:xfrm>
          <a:prstGeom prst="straightConnector1">
            <a:avLst/>
          </a:prstGeom>
          <a:noFill/>
          <a:ln w="9525">
            <a:solidFill>
              <a:schemeClr val="tx1"/>
            </a:solidFill>
            <a:round/>
            <a:headEnd/>
            <a:tailEnd type="arrow" w="med" len="med"/>
          </a:ln>
        </p:spPr>
      </p:cxnSp>
      <p:cxnSp>
        <p:nvCxnSpPr>
          <p:cNvPr id="27662" name="Straight Arrow Connector 19"/>
          <p:cNvCxnSpPr>
            <a:cxnSpLocks noChangeShapeType="1"/>
          </p:cNvCxnSpPr>
          <p:nvPr/>
        </p:nvCxnSpPr>
        <p:spPr bwMode="auto">
          <a:xfrm flipH="1">
            <a:off x="5334000" y="2514600"/>
            <a:ext cx="457200" cy="457200"/>
          </a:xfrm>
          <a:prstGeom prst="straightConnector1">
            <a:avLst/>
          </a:prstGeom>
          <a:noFill/>
          <a:ln w="9525">
            <a:solidFill>
              <a:schemeClr val="tx1"/>
            </a:solidFill>
            <a:round/>
            <a:headEnd/>
            <a:tailEnd type="arrow" w="med" len="med"/>
          </a:ln>
        </p:spPr>
      </p:cxnSp>
      <p:cxnSp>
        <p:nvCxnSpPr>
          <p:cNvPr id="27663" name="Straight Arrow Connector 21"/>
          <p:cNvCxnSpPr>
            <a:cxnSpLocks noChangeShapeType="1"/>
          </p:cNvCxnSpPr>
          <p:nvPr/>
        </p:nvCxnSpPr>
        <p:spPr bwMode="auto">
          <a:xfrm flipH="1">
            <a:off x="5715000" y="3276600"/>
            <a:ext cx="457200" cy="0"/>
          </a:xfrm>
          <a:prstGeom prst="straightConnector1">
            <a:avLst/>
          </a:prstGeom>
          <a:noFill/>
          <a:ln w="9525">
            <a:solidFill>
              <a:schemeClr val="tx1"/>
            </a:solidFill>
            <a:round/>
            <a:headEnd/>
            <a:tailEnd type="arrow" w="med" len="med"/>
          </a:ln>
        </p:spPr>
      </p:cxnSp>
      <p:cxnSp>
        <p:nvCxnSpPr>
          <p:cNvPr id="27664" name="Straight Arrow Connector 25"/>
          <p:cNvCxnSpPr>
            <a:cxnSpLocks noChangeShapeType="1"/>
          </p:cNvCxnSpPr>
          <p:nvPr/>
        </p:nvCxnSpPr>
        <p:spPr bwMode="auto">
          <a:xfrm>
            <a:off x="3429000" y="1524000"/>
            <a:ext cx="381000" cy="1066800"/>
          </a:xfrm>
          <a:prstGeom prst="straightConnector1">
            <a:avLst/>
          </a:prstGeom>
          <a:noFill/>
          <a:ln w="9525">
            <a:solidFill>
              <a:schemeClr val="tx1"/>
            </a:solidFill>
            <a:round/>
            <a:headEnd/>
            <a:tailEnd type="arrow" w="med" len="med"/>
          </a:ln>
        </p:spPr>
      </p:cxnSp>
      <p:cxnSp>
        <p:nvCxnSpPr>
          <p:cNvPr id="27665" name="Straight Arrow Connector 27"/>
          <p:cNvCxnSpPr>
            <a:cxnSpLocks noChangeShapeType="1"/>
          </p:cNvCxnSpPr>
          <p:nvPr/>
        </p:nvCxnSpPr>
        <p:spPr bwMode="auto">
          <a:xfrm>
            <a:off x="2362200" y="2209800"/>
            <a:ext cx="838200" cy="533400"/>
          </a:xfrm>
          <a:prstGeom prst="straightConnector1">
            <a:avLst/>
          </a:prstGeom>
          <a:noFill/>
          <a:ln w="9525">
            <a:solidFill>
              <a:schemeClr val="tx1"/>
            </a:solidFill>
            <a:round/>
            <a:headEnd/>
            <a:tailEnd type="arrow" w="med" len="med"/>
          </a:ln>
        </p:spPr>
      </p:cxnSp>
      <p:cxnSp>
        <p:nvCxnSpPr>
          <p:cNvPr id="27666" name="Straight Arrow Connector 29"/>
          <p:cNvCxnSpPr>
            <a:cxnSpLocks noChangeShapeType="1"/>
            <a:stCxn id="27658" idx="3"/>
          </p:cNvCxnSpPr>
          <p:nvPr/>
        </p:nvCxnSpPr>
        <p:spPr bwMode="auto">
          <a:xfrm>
            <a:off x="1981200" y="3124200"/>
            <a:ext cx="685800" cy="71438"/>
          </a:xfrm>
          <a:prstGeom prst="straightConnector1">
            <a:avLst/>
          </a:prstGeom>
          <a:noFill/>
          <a:ln w="9525">
            <a:solidFill>
              <a:schemeClr val="tx1"/>
            </a:solidFill>
            <a:round/>
            <a:headEnd/>
            <a:tailEnd type="arrow" w="med" len="med"/>
          </a:ln>
        </p:spPr>
      </p:cxnSp>
      <p:cxnSp>
        <p:nvCxnSpPr>
          <p:cNvPr id="27667" name="Straight Arrow Connector 31"/>
          <p:cNvCxnSpPr>
            <a:cxnSpLocks noChangeShapeType="1"/>
          </p:cNvCxnSpPr>
          <p:nvPr/>
        </p:nvCxnSpPr>
        <p:spPr bwMode="auto">
          <a:xfrm flipV="1">
            <a:off x="2209800" y="3810000"/>
            <a:ext cx="304800" cy="76200"/>
          </a:xfrm>
          <a:prstGeom prst="straightConnector1">
            <a:avLst/>
          </a:prstGeom>
          <a:noFill/>
          <a:ln w="9525">
            <a:solidFill>
              <a:schemeClr val="tx1"/>
            </a:solidFill>
            <a:round/>
            <a:headEnd/>
            <a:tailEnd type="arrow" w="med" len="med"/>
          </a:ln>
        </p:spPr>
      </p:cxnSp>
      <p:cxnSp>
        <p:nvCxnSpPr>
          <p:cNvPr id="27668" name="Straight Arrow Connector 33"/>
          <p:cNvCxnSpPr>
            <a:cxnSpLocks noChangeShapeType="1"/>
          </p:cNvCxnSpPr>
          <p:nvPr/>
        </p:nvCxnSpPr>
        <p:spPr bwMode="auto">
          <a:xfrm flipV="1">
            <a:off x="2362200" y="4267200"/>
            <a:ext cx="533400" cy="533400"/>
          </a:xfrm>
          <a:prstGeom prst="straightConnector1">
            <a:avLst/>
          </a:prstGeom>
          <a:noFill/>
          <a:ln w="9525">
            <a:solidFill>
              <a:schemeClr val="tx1"/>
            </a:solidFill>
            <a:round/>
            <a:headEnd/>
            <a:tailEnd type="arrow" w="med" len="med"/>
          </a:ln>
        </p:spPr>
      </p:cxnSp>
      <p:cxnSp>
        <p:nvCxnSpPr>
          <p:cNvPr id="27669" name="Straight Arrow Connector 35"/>
          <p:cNvCxnSpPr>
            <a:cxnSpLocks noChangeShapeType="1"/>
          </p:cNvCxnSpPr>
          <p:nvPr/>
        </p:nvCxnSpPr>
        <p:spPr bwMode="auto">
          <a:xfrm flipV="1">
            <a:off x="3048000" y="4572000"/>
            <a:ext cx="457200" cy="914400"/>
          </a:xfrm>
          <a:prstGeom prst="straightConnector1">
            <a:avLst/>
          </a:prstGeom>
          <a:noFill/>
          <a:ln w="9525">
            <a:solidFill>
              <a:schemeClr val="tx1"/>
            </a:solidFill>
            <a:round/>
            <a:headEnd/>
            <a:tailEnd type="arrow" w="med" len="med"/>
          </a:ln>
        </p:spPr>
      </p:cxnSp>
      <p:cxnSp>
        <p:nvCxnSpPr>
          <p:cNvPr id="27670" name="Straight Arrow Connector 37"/>
          <p:cNvCxnSpPr>
            <a:cxnSpLocks noChangeShapeType="1"/>
          </p:cNvCxnSpPr>
          <p:nvPr/>
        </p:nvCxnSpPr>
        <p:spPr bwMode="auto">
          <a:xfrm flipH="1" flipV="1">
            <a:off x="4648200" y="4495800"/>
            <a:ext cx="304800" cy="685800"/>
          </a:xfrm>
          <a:prstGeom prst="straightConnector1">
            <a:avLst/>
          </a:prstGeom>
          <a:noFill/>
          <a:ln w="9525">
            <a:solidFill>
              <a:schemeClr val="tx1"/>
            </a:solidFill>
            <a:round/>
            <a:headEnd/>
            <a:tailEnd type="arrow" w="med" len="med"/>
          </a:ln>
        </p:spPr>
      </p:cxnSp>
      <p:cxnSp>
        <p:nvCxnSpPr>
          <p:cNvPr id="27671" name="Straight Arrow Connector 41"/>
          <p:cNvCxnSpPr>
            <a:cxnSpLocks noChangeShapeType="1"/>
          </p:cNvCxnSpPr>
          <p:nvPr/>
        </p:nvCxnSpPr>
        <p:spPr bwMode="auto">
          <a:xfrm flipH="1" flipV="1">
            <a:off x="5562600" y="4038600"/>
            <a:ext cx="609600" cy="228600"/>
          </a:xfrm>
          <a:prstGeom prst="straightConnector1">
            <a:avLst/>
          </a:prstGeom>
          <a:noFill/>
          <a:ln w="9525">
            <a:solidFill>
              <a:schemeClr val="tx1"/>
            </a:solidFill>
            <a:round/>
            <a:headEnd/>
            <a:tailEnd type="arrow" w="med" len="med"/>
          </a:ln>
        </p:spPr>
      </p:cxnSp>
      <p:pic>
        <p:nvPicPr>
          <p:cNvPr id="10" name="Picture 9"/>
          <p:cNvPicPr>
            <a:picLocks noChangeAspect="1"/>
          </p:cNvPicPr>
          <p:nvPr/>
        </p:nvPicPr>
        <p:blipFill>
          <a:blip r:embed="rId3"/>
          <a:stretch>
            <a:fillRect/>
          </a:stretch>
        </p:blipFill>
        <p:spPr>
          <a:xfrm>
            <a:off x="2667000" y="2799588"/>
            <a:ext cx="2712559" cy="1708912"/>
          </a:xfrm>
          <a:prstGeom prst="rect">
            <a:avLst/>
          </a:prstGeom>
          <a:effectLst>
            <a:softEdge rad="355600"/>
          </a:effectLst>
        </p:spPr>
      </p:pic>
      <p:cxnSp>
        <p:nvCxnSpPr>
          <p:cNvPr id="27673" name="Straight Arrow Connector 26"/>
          <p:cNvCxnSpPr>
            <a:cxnSpLocks noChangeShapeType="1"/>
          </p:cNvCxnSpPr>
          <p:nvPr/>
        </p:nvCxnSpPr>
        <p:spPr bwMode="auto">
          <a:xfrm flipH="1" flipV="1">
            <a:off x="5257800" y="4343400"/>
            <a:ext cx="609600" cy="685800"/>
          </a:xfrm>
          <a:prstGeom prst="straightConnector1">
            <a:avLst/>
          </a:prstGeom>
          <a:noFill/>
          <a:ln w="9525">
            <a:solidFill>
              <a:schemeClr val="tx1"/>
            </a:solidFill>
            <a:round/>
            <a:headEnd/>
            <a:tailEnd type="arrow" w="med" len="med"/>
          </a:ln>
        </p:spPr>
      </p:cxnSp>
      <p:sp>
        <p:nvSpPr>
          <p:cNvPr id="27674" name="TextBox 28"/>
          <p:cNvSpPr txBox="1">
            <a:spLocks noChangeArrowheads="1"/>
          </p:cNvSpPr>
          <p:nvPr/>
        </p:nvSpPr>
        <p:spPr bwMode="auto">
          <a:xfrm>
            <a:off x="5943600" y="4876800"/>
            <a:ext cx="3200400" cy="923925"/>
          </a:xfrm>
          <a:prstGeom prst="rect">
            <a:avLst/>
          </a:prstGeom>
          <a:noFill/>
          <a:ln w="9525">
            <a:noFill/>
            <a:miter lim="800000"/>
            <a:headEnd/>
            <a:tailEnd/>
          </a:ln>
        </p:spPr>
        <p:txBody>
          <a:bodyPr>
            <a:prstTxWarp prst="textNoShape">
              <a:avLst/>
            </a:prstTxWarp>
            <a:spAutoFit/>
          </a:bodyPr>
          <a:lstStyle/>
          <a:p>
            <a:r>
              <a:rPr lang="en-US" dirty="0">
                <a:solidFill>
                  <a:schemeClr val="tx2">
                    <a:lumMod val="50000"/>
                  </a:schemeClr>
                </a:solidFill>
              </a:rPr>
              <a:t>High number of novel challenges (e.g. financial, interpersonal etc..)</a:t>
            </a:r>
          </a:p>
        </p:txBody>
      </p:sp>
      <p:sp>
        <p:nvSpPr>
          <p:cNvPr id="27675" name="TextBox 3"/>
          <p:cNvSpPr txBox="1">
            <a:spLocks noChangeArrowheads="1"/>
          </p:cNvSpPr>
          <p:nvPr/>
        </p:nvSpPr>
        <p:spPr bwMode="auto">
          <a:xfrm>
            <a:off x="3124200" y="2895600"/>
            <a:ext cx="2590800" cy="369332"/>
          </a:xfrm>
          <a:prstGeom prst="rect">
            <a:avLst/>
          </a:prstGeom>
          <a:noFill/>
          <a:ln w="9525">
            <a:noFill/>
            <a:miter lim="800000"/>
            <a:headEnd/>
            <a:tailEnd/>
          </a:ln>
        </p:spPr>
        <p:txBody>
          <a:bodyPr wrap="square">
            <a:prstTxWarp prst="textNoShape">
              <a:avLst/>
            </a:prstTxWarp>
            <a:spAutoFit/>
          </a:bodyPr>
          <a:lstStyle/>
          <a:p>
            <a:r>
              <a:rPr lang="en-US" dirty="0"/>
              <a:t>Emerging </a:t>
            </a:r>
            <a:r>
              <a:rPr lang="en-US" dirty="0" smtClean="0"/>
              <a:t>adulthood</a:t>
            </a:r>
          </a:p>
        </p:txBody>
      </p:sp>
      <p:sp>
        <p:nvSpPr>
          <p:cNvPr id="28" name="TextBox 27"/>
          <p:cNvSpPr txBox="1"/>
          <p:nvPr/>
        </p:nvSpPr>
        <p:spPr>
          <a:xfrm>
            <a:off x="3431956" y="1242918"/>
            <a:ext cx="1557375" cy="369332"/>
          </a:xfrm>
          <a:prstGeom prst="rect">
            <a:avLst/>
          </a:prstGeom>
          <a:noFill/>
        </p:spPr>
        <p:txBody>
          <a:bodyPr wrap="none" rtlCol="0">
            <a:spAutoFit/>
          </a:bodyPr>
          <a:lstStyle/>
          <a:p>
            <a:r>
              <a:rPr lang="en-US" dirty="0" smtClean="0">
                <a:solidFill>
                  <a:schemeClr val="accent3">
                    <a:lumMod val="50000"/>
                  </a:schemeClr>
                </a:solidFill>
              </a:rPr>
              <a:t>New freedom</a:t>
            </a:r>
            <a:endParaRPr lang="en-US" dirty="0">
              <a:solidFill>
                <a:schemeClr val="accent3">
                  <a:lumMod val="50000"/>
                </a:schemeClr>
              </a:solidFill>
            </a:endParaRPr>
          </a:p>
        </p:txBody>
      </p:sp>
      <p:sp>
        <p:nvSpPr>
          <p:cNvPr id="29" name="TextBox 28"/>
          <p:cNvSpPr txBox="1"/>
          <p:nvPr/>
        </p:nvSpPr>
        <p:spPr>
          <a:xfrm>
            <a:off x="1295400" y="1447800"/>
            <a:ext cx="1600200" cy="1200329"/>
          </a:xfrm>
          <a:prstGeom prst="rect">
            <a:avLst/>
          </a:prstGeom>
          <a:noFill/>
        </p:spPr>
        <p:txBody>
          <a:bodyPr wrap="square" rtlCol="0">
            <a:spAutoFit/>
          </a:bodyPr>
          <a:lstStyle/>
          <a:p>
            <a:r>
              <a:rPr lang="en-US" dirty="0" smtClean="0"/>
              <a:t>College should be “the time of your life” </a:t>
            </a:r>
            <a:endParaRPr lang="en-US" dirty="0"/>
          </a:p>
        </p:txBody>
      </p:sp>
      <p:sp>
        <p:nvSpPr>
          <p:cNvPr id="31" name="TextBox 30"/>
          <p:cNvSpPr txBox="1"/>
          <p:nvPr/>
        </p:nvSpPr>
        <p:spPr>
          <a:xfrm>
            <a:off x="228600" y="6477000"/>
            <a:ext cx="4225567" cy="307777"/>
          </a:xfrm>
          <a:prstGeom prst="rect">
            <a:avLst/>
          </a:prstGeom>
          <a:noFill/>
        </p:spPr>
        <p:txBody>
          <a:bodyPr wrap="square" rtlCol="0">
            <a:spAutoFit/>
          </a:bodyPr>
          <a:lstStyle/>
          <a:p>
            <a:r>
              <a:rPr lang="en-US" sz="1400" dirty="0" smtClean="0"/>
              <a:t>Graph adapted from Whitlock, 2012</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Why ACT with College Students?</a:t>
            </a:r>
            <a:br>
              <a:rPr lang="en-US" dirty="0" smtClean="0"/>
            </a:br>
            <a:endParaRPr lang="en-US" dirty="0" smtClean="0"/>
          </a:p>
        </p:txBody>
      </p:sp>
      <p:sp>
        <p:nvSpPr>
          <p:cNvPr id="29699" name="Content Placeholder 2"/>
          <p:cNvSpPr>
            <a:spLocks noGrp="1"/>
          </p:cNvSpPr>
          <p:nvPr>
            <p:ph idx="1"/>
          </p:nvPr>
        </p:nvSpPr>
        <p:spPr>
          <a:xfrm>
            <a:off x="762000" y="1447800"/>
            <a:ext cx="7924800" cy="5105400"/>
          </a:xfrm>
        </p:spPr>
        <p:txBody>
          <a:bodyPr/>
          <a:lstStyle/>
          <a:p>
            <a:pPr eaLnBrk="1" hangingPunct="1"/>
            <a:r>
              <a:rPr lang="en-US" sz="2800" dirty="0" smtClean="0"/>
              <a:t>Experiential avoidance/psychological flexibility associated with retention</a:t>
            </a:r>
          </a:p>
          <a:p>
            <a:pPr eaLnBrk="1" hangingPunct="1"/>
            <a:r>
              <a:rPr lang="en-US" sz="2800" dirty="0" smtClean="0"/>
              <a:t>Values training increases retention and GPA</a:t>
            </a:r>
          </a:p>
          <a:p>
            <a:pPr eaLnBrk="1" hangingPunct="1"/>
            <a:r>
              <a:rPr lang="en-US" sz="2800" dirty="0" err="1" smtClean="0"/>
              <a:t>Transdiagnostic</a:t>
            </a:r>
            <a:r>
              <a:rPr lang="en-US" sz="2800" dirty="0" smtClean="0"/>
              <a:t> approach</a:t>
            </a:r>
          </a:p>
          <a:p>
            <a:pPr eaLnBrk="1" hangingPunct="1"/>
            <a:r>
              <a:rPr lang="en-US" sz="2800" dirty="0" smtClean="0"/>
              <a:t>Great scope: Human condition</a:t>
            </a:r>
          </a:p>
          <a:p>
            <a:pPr eaLnBrk="1" hangingPunct="1"/>
            <a:r>
              <a:rPr lang="en-US" sz="2800" dirty="0" smtClean="0"/>
              <a:t>Current societal context </a:t>
            </a:r>
          </a:p>
          <a:p>
            <a:pPr eaLnBrk="1" hangingPunct="1"/>
            <a:endParaRPr lang="en-US" sz="2800" dirty="0" smtClean="0"/>
          </a:p>
          <a:p>
            <a:pPr eaLnBrk="1" hangingPunct="1">
              <a:buFont typeface="Arial" charset="0"/>
              <a:buNone/>
            </a:pPr>
            <a:endParaRPr lang="en-US" sz="2800" dirty="0" smtClean="0"/>
          </a:p>
          <a:p>
            <a:pPr eaLnBrk="1" hangingPunct="1">
              <a:buFont typeface="Arial" charset="0"/>
              <a:buNone/>
            </a:pPr>
            <a:endParaRPr lang="en-US" sz="2800" dirty="0" smtClean="0"/>
          </a:p>
        </p:txBody>
      </p:sp>
      <p:pic>
        <p:nvPicPr>
          <p:cNvPr id="29700" name="Picture 2"/>
          <p:cNvPicPr>
            <a:picLocks noChangeAspect="1"/>
          </p:cNvPicPr>
          <p:nvPr/>
        </p:nvPicPr>
        <p:blipFill>
          <a:blip r:embed="rId3"/>
          <a:srcRect/>
          <a:stretch>
            <a:fillRect/>
          </a:stretch>
        </p:blipFill>
        <p:spPr bwMode="auto">
          <a:xfrm>
            <a:off x="8077200" y="0"/>
            <a:ext cx="1066800" cy="1066800"/>
          </a:xfrm>
          <a:prstGeom prst="rect">
            <a:avLst/>
          </a:prstGeom>
          <a:noFill/>
          <a:ln w="9525">
            <a:noFill/>
            <a:miter lim="800000"/>
            <a:headEnd/>
            <a:tailEnd/>
          </a:ln>
        </p:spPr>
      </p:pic>
      <p:pic>
        <p:nvPicPr>
          <p:cNvPr id="29701" name="Picture 4" descr="multi_tasking.jpg"/>
          <p:cNvPicPr>
            <a:picLocks noChangeAspect="1"/>
          </p:cNvPicPr>
          <p:nvPr/>
        </p:nvPicPr>
        <p:blipFill>
          <a:blip r:embed="rId4"/>
          <a:srcRect/>
          <a:stretch>
            <a:fillRect/>
          </a:stretch>
        </p:blipFill>
        <p:spPr bwMode="auto">
          <a:xfrm>
            <a:off x="6248400" y="3505200"/>
            <a:ext cx="23622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nodeType="clickEffect">
                                  <p:stCondLst>
                                    <p:cond delay="0"/>
                                  </p:stCondLst>
                                  <p:childTnLst>
                                    <p:set>
                                      <p:cBhvr>
                                        <p:cTn id="26" dur="1" fill="hold">
                                          <p:stCondLst>
                                            <p:cond delay="0"/>
                                          </p:stCondLst>
                                        </p:cTn>
                                        <p:tgtEl>
                                          <p:spTgt spid="29701"/>
                                        </p:tgtEl>
                                        <p:attrNameLst>
                                          <p:attrName>style.visibility</p:attrName>
                                        </p:attrNameLst>
                                      </p:cBhvr>
                                      <p:to>
                                        <p:strVal val="visible"/>
                                      </p:to>
                                    </p:set>
                                    <p:anim calcmode="lin" valueType="num">
                                      <p:cBhvr additive="base">
                                        <p:cTn id="27" dur="500" fill="hold"/>
                                        <p:tgtEl>
                                          <p:spTgt spid="29701"/>
                                        </p:tgtEl>
                                        <p:attrNameLst>
                                          <p:attrName>ppt_x</p:attrName>
                                        </p:attrNameLst>
                                      </p:cBhvr>
                                      <p:tavLst>
                                        <p:tav tm="0">
                                          <p:val>
                                            <p:strVal val="#ppt_x"/>
                                          </p:val>
                                        </p:tav>
                                        <p:tav tm="100000">
                                          <p:val>
                                            <p:strVal val="#ppt_x"/>
                                          </p:val>
                                        </p:tav>
                                      </p:tavLst>
                                    </p:anim>
                                    <p:anim calcmode="lin" valueType="num">
                                      <p:cBhvr additive="base">
                                        <p:cTn id="28"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How Has ACT Been Utilized with</a:t>
            </a:r>
            <a:br>
              <a:rPr lang="en-US" dirty="0" smtClean="0"/>
            </a:br>
            <a:r>
              <a:rPr lang="en-US" dirty="0" smtClean="0"/>
              <a:t>College Students?</a:t>
            </a:r>
            <a:br>
              <a:rPr lang="en-US" dirty="0" smtClean="0"/>
            </a:br>
            <a:endParaRPr lang="en-US" dirty="0" smtClean="0"/>
          </a:p>
        </p:txBody>
      </p:sp>
      <p:sp>
        <p:nvSpPr>
          <p:cNvPr id="3" name="Content Placeholder 2"/>
          <p:cNvSpPr>
            <a:spLocks noGrp="1"/>
          </p:cNvSpPr>
          <p:nvPr>
            <p:ph sz="half" idx="1"/>
          </p:nvPr>
        </p:nvSpPr>
        <p:spPr>
          <a:xfrm>
            <a:off x="457200" y="1600200"/>
            <a:ext cx="4114800" cy="4953000"/>
          </a:xfrm>
        </p:spPr>
        <p:style>
          <a:lnRef idx="1">
            <a:schemeClr val="accent1"/>
          </a:lnRef>
          <a:fillRef idx="3">
            <a:schemeClr val="accent1"/>
          </a:fillRef>
          <a:effectRef idx="2">
            <a:schemeClr val="accent1"/>
          </a:effectRef>
          <a:fontRef idx="minor">
            <a:schemeClr val="lt1"/>
          </a:fontRef>
        </p:style>
        <p:txBody>
          <a:bodyPr rtlCol="0">
            <a:noAutofit/>
          </a:bodyPr>
          <a:lstStyle/>
          <a:p>
            <a:pPr eaLnBrk="1" fontAlgn="auto" hangingPunct="1">
              <a:spcAft>
                <a:spcPts val="0"/>
              </a:spcAft>
              <a:buFont typeface="Arial"/>
              <a:buNone/>
              <a:defRPr/>
            </a:pPr>
            <a:r>
              <a:rPr lang="en-US" sz="2400" dirty="0" smtClean="0">
                <a:solidFill>
                  <a:srgbClr val="0000FF"/>
                </a:solidFill>
                <a:ea typeface="+mn-ea"/>
                <a:cs typeface="+mn-cs"/>
              </a:rPr>
              <a:t>Traditional Psychotherapy</a:t>
            </a:r>
          </a:p>
          <a:p>
            <a:pPr eaLnBrk="1" fontAlgn="auto" hangingPunct="1">
              <a:spcAft>
                <a:spcPts val="0"/>
              </a:spcAft>
              <a:buFont typeface="Arial"/>
              <a:buChar char="•"/>
              <a:defRPr/>
            </a:pPr>
            <a:r>
              <a:rPr lang="en-US" sz="2400" dirty="0" smtClean="0">
                <a:ea typeface="+mn-ea"/>
                <a:cs typeface="+mn-cs"/>
              </a:rPr>
              <a:t>Individual and group therapy</a:t>
            </a:r>
            <a:endParaRPr lang="en-US" sz="2400" dirty="0" smtClean="0">
              <a:solidFill>
                <a:srgbClr val="0000FF"/>
              </a:solidFill>
              <a:ea typeface="+mn-ea"/>
              <a:cs typeface="+mn-cs"/>
            </a:endParaRPr>
          </a:p>
          <a:p>
            <a:pPr>
              <a:buNone/>
            </a:pPr>
            <a:r>
              <a:rPr lang="en-US" sz="2400" dirty="0" smtClean="0">
                <a:solidFill>
                  <a:srgbClr val="0000FF"/>
                </a:solidFill>
              </a:rPr>
              <a:t>Specific Presentations</a:t>
            </a:r>
          </a:p>
          <a:p>
            <a:r>
              <a:rPr lang="en-US" sz="2400" dirty="0" smtClean="0"/>
              <a:t>Perfectionism</a:t>
            </a:r>
          </a:p>
          <a:p>
            <a:r>
              <a:rPr lang="en-US" sz="2400" dirty="0" smtClean="0"/>
              <a:t>Anxiety/Depression comb.</a:t>
            </a:r>
          </a:p>
          <a:p>
            <a:r>
              <a:rPr lang="en-US" sz="2400" dirty="0" smtClean="0"/>
              <a:t>Substance abuse</a:t>
            </a:r>
            <a:endParaRPr lang="en-US" sz="2400" dirty="0" smtClean="0">
              <a:solidFill>
                <a:srgbClr val="0000FF"/>
              </a:solidFill>
              <a:ea typeface="+mn-ea"/>
              <a:cs typeface="+mn-cs"/>
            </a:endParaRPr>
          </a:p>
          <a:p>
            <a:pPr eaLnBrk="1" fontAlgn="auto" hangingPunct="1">
              <a:spcAft>
                <a:spcPts val="0"/>
              </a:spcAft>
              <a:buNone/>
              <a:defRPr/>
            </a:pPr>
            <a:r>
              <a:rPr lang="en-US" sz="2400" dirty="0" smtClean="0">
                <a:solidFill>
                  <a:srgbClr val="0000FF"/>
                </a:solidFill>
                <a:ea typeface="+mn-ea"/>
                <a:cs typeface="+mn-cs"/>
              </a:rPr>
              <a:t>Classes</a:t>
            </a:r>
          </a:p>
          <a:p>
            <a:pPr eaLnBrk="1" fontAlgn="auto" hangingPunct="1">
              <a:spcAft>
                <a:spcPts val="0"/>
              </a:spcAft>
              <a:buFont typeface="Arial"/>
              <a:buChar char="•"/>
              <a:defRPr/>
            </a:pPr>
            <a:r>
              <a:rPr lang="en-US" sz="2400" dirty="0" smtClean="0">
                <a:ea typeface="+mn-ea"/>
                <a:cs typeface="+mn-cs"/>
              </a:rPr>
              <a:t>ACT First Year Experience</a:t>
            </a:r>
          </a:p>
          <a:p>
            <a:pPr eaLnBrk="1" fontAlgn="auto" hangingPunct="1">
              <a:spcAft>
                <a:spcPts val="0"/>
              </a:spcAft>
              <a:buFont typeface="Arial"/>
              <a:buChar char="•"/>
              <a:defRPr/>
            </a:pPr>
            <a:r>
              <a:rPr lang="en-US" sz="2400" dirty="0" smtClean="0">
                <a:ea typeface="+mn-ea"/>
                <a:cs typeface="+mn-cs"/>
              </a:rPr>
              <a:t>Infusion of ACT into existing classes</a:t>
            </a:r>
          </a:p>
          <a:p>
            <a:pPr eaLnBrk="1" fontAlgn="auto" hangingPunct="1">
              <a:spcAft>
                <a:spcPts val="0"/>
              </a:spcAft>
              <a:buFont typeface="Arial"/>
              <a:buChar char="•"/>
              <a:defRPr/>
            </a:pPr>
            <a:r>
              <a:rPr lang="en-US" sz="2400" dirty="0" smtClean="0">
                <a:ea typeface="+mn-ea"/>
                <a:cs typeface="+mn-cs"/>
              </a:rPr>
              <a:t>One-time ACT workshops</a:t>
            </a:r>
            <a:endParaRPr lang="en-US" sz="2400" dirty="0" smtClean="0">
              <a:solidFill>
                <a:srgbClr val="0000FF"/>
              </a:solidFill>
              <a:ea typeface="+mn-ea"/>
              <a:cs typeface="+mn-cs"/>
            </a:endParaRPr>
          </a:p>
        </p:txBody>
      </p:sp>
      <p:sp>
        <p:nvSpPr>
          <p:cNvPr id="5" name="Content Placeholder 4"/>
          <p:cNvSpPr>
            <a:spLocks noGrp="1"/>
          </p:cNvSpPr>
          <p:nvPr>
            <p:ph sz="half" idx="2"/>
          </p:nvPr>
        </p:nvSpPr>
        <p:spPr>
          <a:xfrm>
            <a:off x="4724400" y="1600200"/>
            <a:ext cx="3886200" cy="5029200"/>
          </a:xfrm>
        </p:spPr>
        <p:style>
          <a:lnRef idx="1">
            <a:schemeClr val="accent1"/>
          </a:lnRef>
          <a:fillRef idx="3">
            <a:schemeClr val="accent1"/>
          </a:fillRef>
          <a:effectRef idx="2">
            <a:schemeClr val="accent1"/>
          </a:effectRef>
          <a:fontRef idx="minor">
            <a:schemeClr val="lt1"/>
          </a:fontRef>
        </p:style>
        <p:txBody>
          <a:bodyPr/>
          <a:lstStyle/>
          <a:p>
            <a:pPr eaLnBrk="1" fontAlgn="auto" hangingPunct="1">
              <a:spcAft>
                <a:spcPts val="0"/>
              </a:spcAft>
              <a:buNone/>
              <a:defRPr/>
            </a:pPr>
            <a:r>
              <a:rPr lang="en-US" sz="2400" dirty="0" smtClean="0">
                <a:solidFill>
                  <a:srgbClr val="0000FF"/>
                </a:solidFill>
              </a:rPr>
              <a:t>Web-based Prevention</a:t>
            </a:r>
          </a:p>
          <a:p>
            <a:pPr eaLnBrk="1" fontAlgn="auto" hangingPunct="1">
              <a:spcAft>
                <a:spcPts val="0"/>
              </a:spcAft>
              <a:buFont typeface="Arial"/>
              <a:buChar char="•"/>
              <a:defRPr/>
            </a:pPr>
            <a:r>
              <a:rPr lang="en-US" sz="2400" dirty="0" smtClean="0"/>
              <a:t>ACT podcasts to all students</a:t>
            </a:r>
          </a:p>
          <a:p>
            <a:pPr eaLnBrk="1" fontAlgn="auto" hangingPunct="1">
              <a:spcAft>
                <a:spcPts val="0"/>
              </a:spcAft>
              <a:buFont typeface="Arial"/>
              <a:buChar char="•"/>
              <a:defRPr/>
            </a:pPr>
            <a:r>
              <a:rPr lang="en-US" sz="2400" dirty="0" smtClean="0"/>
              <a:t>Values training added to goal setting</a:t>
            </a:r>
          </a:p>
          <a:p>
            <a:pPr eaLnBrk="1" fontAlgn="auto" hangingPunct="1">
              <a:spcAft>
                <a:spcPts val="0"/>
              </a:spcAft>
              <a:buFont typeface="Arial"/>
              <a:buChar char="•"/>
              <a:defRPr/>
            </a:pPr>
            <a:r>
              <a:rPr lang="en-US" sz="2400" dirty="0" smtClean="0"/>
              <a:t>Universal prevention</a:t>
            </a:r>
          </a:p>
          <a:p>
            <a:pPr eaLnBrk="1" fontAlgn="auto" hangingPunct="1">
              <a:spcAft>
                <a:spcPts val="0"/>
              </a:spcAft>
              <a:buNone/>
              <a:defRPr/>
            </a:pPr>
            <a:r>
              <a:rPr lang="en-US" sz="2400" dirty="0" smtClean="0">
                <a:solidFill>
                  <a:srgbClr val="0000FF"/>
                </a:solidFill>
              </a:rPr>
              <a:t>Web-based Treatment</a:t>
            </a:r>
          </a:p>
          <a:p>
            <a:pPr eaLnBrk="1" fontAlgn="auto" hangingPunct="1">
              <a:spcAft>
                <a:spcPts val="0"/>
              </a:spcAft>
              <a:buFont typeface="Arial"/>
              <a:buChar char="•"/>
              <a:defRPr/>
            </a:pPr>
            <a:r>
              <a:rPr lang="en-US" sz="2400" dirty="0" smtClean="0"/>
              <a:t>Guided Self-Help at Counseling Centers</a:t>
            </a:r>
          </a:p>
          <a:p>
            <a:pPr eaLnBrk="1" fontAlgn="auto" hangingPunct="1">
              <a:spcAft>
                <a:spcPts val="0"/>
              </a:spcAft>
              <a:buNone/>
              <a:defRPr/>
            </a:pPr>
            <a:r>
              <a:rPr lang="en-US" sz="2400" dirty="0" smtClean="0">
                <a:solidFill>
                  <a:srgbClr val="0000FF"/>
                </a:solidFill>
              </a:rPr>
              <a:t>Outreach</a:t>
            </a:r>
          </a:p>
          <a:p>
            <a:pPr eaLnBrk="1" fontAlgn="auto" hangingPunct="1">
              <a:spcAft>
                <a:spcPts val="0"/>
              </a:spcAft>
              <a:defRPr/>
            </a:pPr>
            <a:r>
              <a:rPr lang="en-US" sz="2400" dirty="0" smtClean="0">
                <a:solidFill>
                  <a:schemeClr val="bg1"/>
                </a:solidFill>
              </a:rPr>
              <a:t>Peer Mentoring</a:t>
            </a:r>
          </a:p>
          <a:p>
            <a:pPr eaLnBrk="1" fontAlgn="auto" hangingPunct="1">
              <a:spcAft>
                <a:spcPts val="0"/>
              </a:spcAft>
              <a:defRPr/>
            </a:pPr>
            <a:r>
              <a:rPr lang="en-US" sz="2400" dirty="0" smtClean="0">
                <a:solidFill>
                  <a:schemeClr val="bg1"/>
                </a:solidFill>
              </a:rPr>
              <a:t>“Dear Jacque”</a:t>
            </a:r>
          </a:p>
          <a:p>
            <a:pPr eaLnBrk="1" fontAlgn="auto" hangingPunct="1">
              <a:spcAft>
                <a:spcPts val="0"/>
              </a:spcAft>
              <a:defRPr/>
            </a:pPr>
            <a:endParaRPr lang="en-US" sz="2400" dirty="0" smtClean="0">
              <a:solidFill>
                <a:schemeClr val="tx1"/>
              </a:solidFill>
            </a:endParaRPr>
          </a:p>
          <a:p>
            <a:pPr eaLnBrk="1" fontAlgn="auto" hangingPunct="1">
              <a:spcAft>
                <a:spcPts val="0"/>
              </a:spcAft>
              <a:buNone/>
              <a:defRPr/>
            </a:pPr>
            <a:endParaRPr lang="en-US" sz="2400" dirty="0" smtClean="0">
              <a:solidFill>
                <a:srgbClr val="0000FF"/>
              </a:solidFill>
            </a:endParaRPr>
          </a:p>
          <a:p>
            <a:pPr eaLnBrk="1" fontAlgn="auto" hangingPunct="1">
              <a:spcAft>
                <a:spcPts val="0"/>
              </a:spcAft>
              <a:buNone/>
              <a:defRPr/>
            </a:pPr>
            <a:endParaRPr lang="en-US" sz="2400" dirty="0" smtClean="0"/>
          </a:p>
          <a:p>
            <a:pPr>
              <a:buNone/>
            </a:pPr>
            <a:endParaRPr lang="en-US" dirty="0" smtClean="0">
              <a:solidFill>
                <a:srgbClr val="0000FF"/>
              </a:solidFill>
            </a:endParaRPr>
          </a:p>
          <a:p>
            <a:pPr>
              <a:buNone/>
            </a:pPr>
            <a:endParaRPr lang="en-US" dirty="0"/>
          </a:p>
        </p:txBody>
      </p:sp>
      <p:pic>
        <p:nvPicPr>
          <p:cNvPr id="21508" name="Picture 2"/>
          <p:cNvPicPr>
            <a:picLocks noChangeAspect="1"/>
          </p:cNvPicPr>
          <p:nvPr/>
        </p:nvPicPr>
        <p:blipFill>
          <a:blip r:embed="rId3"/>
          <a:srcRect/>
          <a:stretch>
            <a:fillRect/>
          </a:stretch>
        </p:blipFill>
        <p:spPr bwMode="auto">
          <a:xfrm>
            <a:off x="8077200" y="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How Has ACT Been Utilized with</a:t>
            </a:r>
            <a:br>
              <a:rPr lang="en-US" dirty="0" smtClean="0"/>
            </a:br>
            <a:r>
              <a:rPr lang="en-US" dirty="0" smtClean="0"/>
              <a:t>College Students?</a:t>
            </a:r>
            <a:br>
              <a:rPr lang="en-US" dirty="0" smtClean="0"/>
            </a:br>
            <a:endParaRPr lang="en-US" dirty="0" smtClean="0"/>
          </a:p>
        </p:txBody>
      </p:sp>
      <p:sp>
        <p:nvSpPr>
          <p:cNvPr id="3" name="Content Placeholder 2"/>
          <p:cNvSpPr>
            <a:spLocks noGrp="1"/>
          </p:cNvSpPr>
          <p:nvPr>
            <p:ph sz="half" idx="1"/>
          </p:nvPr>
        </p:nvSpPr>
        <p:spPr>
          <a:xfrm>
            <a:off x="457200" y="1600200"/>
            <a:ext cx="4114800" cy="4953000"/>
          </a:xfrm>
        </p:spPr>
        <p:style>
          <a:lnRef idx="1">
            <a:schemeClr val="accent1"/>
          </a:lnRef>
          <a:fillRef idx="3">
            <a:schemeClr val="accent1"/>
          </a:fillRef>
          <a:effectRef idx="2">
            <a:schemeClr val="accent1"/>
          </a:effectRef>
          <a:fontRef idx="minor">
            <a:schemeClr val="lt1"/>
          </a:fontRef>
        </p:style>
        <p:txBody>
          <a:bodyPr rtlCol="0">
            <a:noAutofit/>
          </a:bodyPr>
          <a:lstStyle/>
          <a:p>
            <a:pPr eaLnBrk="1" fontAlgn="auto" hangingPunct="1">
              <a:spcAft>
                <a:spcPts val="0"/>
              </a:spcAft>
              <a:buFont typeface="Arial"/>
              <a:buNone/>
              <a:defRPr/>
            </a:pPr>
            <a:r>
              <a:rPr lang="en-US" sz="2400" dirty="0" smtClean="0">
                <a:solidFill>
                  <a:srgbClr val="0000FF"/>
                </a:solidFill>
                <a:ea typeface="+mn-ea"/>
                <a:cs typeface="+mn-cs"/>
              </a:rPr>
              <a:t>Traditional Psychotherapy</a:t>
            </a:r>
          </a:p>
          <a:p>
            <a:pPr eaLnBrk="1" fontAlgn="auto" hangingPunct="1">
              <a:spcAft>
                <a:spcPts val="0"/>
              </a:spcAft>
              <a:buFont typeface="Arial"/>
              <a:buChar char="•"/>
              <a:defRPr/>
            </a:pPr>
            <a:r>
              <a:rPr lang="en-US" sz="2400" dirty="0" smtClean="0">
                <a:ea typeface="+mn-ea"/>
                <a:cs typeface="+mn-cs"/>
              </a:rPr>
              <a:t>Individual and </a:t>
            </a:r>
            <a:r>
              <a:rPr lang="en-US" sz="2400" dirty="0" smtClean="0">
                <a:solidFill>
                  <a:schemeClr val="accent2">
                    <a:lumMod val="75000"/>
                  </a:schemeClr>
                </a:solidFill>
                <a:ea typeface="+mn-ea"/>
                <a:cs typeface="+mn-cs"/>
              </a:rPr>
              <a:t>group therapy</a:t>
            </a:r>
          </a:p>
          <a:p>
            <a:pPr>
              <a:buNone/>
            </a:pPr>
            <a:r>
              <a:rPr lang="en-US" sz="2400" dirty="0" smtClean="0">
                <a:solidFill>
                  <a:srgbClr val="0000FF"/>
                </a:solidFill>
              </a:rPr>
              <a:t>Specific Presentations</a:t>
            </a:r>
          </a:p>
          <a:p>
            <a:r>
              <a:rPr lang="en-US" sz="2400" dirty="0" smtClean="0"/>
              <a:t>Perfectionism</a:t>
            </a:r>
          </a:p>
          <a:p>
            <a:r>
              <a:rPr lang="en-US" sz="2400" dirty="0" smtClean="0"/>
              <a:t>Anxiety/Depression comb.</a:t>
            </a:r>
          </a:p>
          <a:p>
            <a:r>
              <a:rPr lang="en-US" sz="2400" dirty="0" smtClean="0"/>
              <a:t>Substance abuse</a:t>
            </a:r>
            <a:endParaRPr lang="en-US" sz="2400" dirty="0" smtClean="0">
              <a:solidFill>
                <a:srgbClr val="0000FF"/>
              </a:solidFill>
              <a:ea typeface="+mn-ea"/>
              <a:cs typeface="+mn-cs"/>
            </a:endParaRPr>
          </a:p>
          <a:p>
            <a:pPr eaLnBrk="1" fontAlgn="auto" hangingPunct="1">
              <a:spcAft>
                <a:spcPts val="0"/>
              </a:spcAft>
              <a:buNone/>
              <a:defRPr/>
            </a:pPr>
            <a:r>
              <a:rPr lang="en-US" sz="2400" dirty="0" smtClean="0">
                <a:solidFill>
                  <a:srgbClr val="0000FF"/>
                </a:solidFill>
                <a:ea typeface="+mn-ea"/>
                <a:cs typeface="+mn-cs"/>
              </a:rPr>
              <a:t>Classes</a:t>
            </a:r>
          </a:p>
          <a:p>
            <a:pPr eaLnBrk="1" fontAlgn="auto" hangingPunct="1">
              <a:spcAft>
                <a:spcPts val="0"/>
              </a:spcAft>
              <a:buFont typeface="Arial"/>
              <a:buChar char="•"/>
              <a:defRPr/>
            </a:pPr>
            <a:r>
              <a:rPr lang="en-US" sz="2400" dirty="0" smtClean="0">
                <a:solidFill>
                  <a:srgbClr val="953735"/>
                </a:solidFill>
                <a:ea typeface="+mn-ea"/>
                <a:cs typeface="+mn-cs"/>
              </a:rPr>
              <a:t>ACT First Year Experience</a:t>
            </a:r>
          </a:p>
          <a:p>
            <a:pPr eaLnBrk="1" fontAlgn="auto" hangingPunct="1">
              <a:spcAft>
                <a:spcPts val="0"/>
              </a:spcAft>
              <a:buFont typeface="Arial"/>
              <a:buChar char="•"/>
              <a:defRPr/>
            </a:pPr>
            <a:r>
              <a:rPr lang="en-US" sz="2400" dirty="0" smtClean="0">
                <a:ea typeface="+mn-ea"/>
                <a:cs typeface="+mn-cs"/>
              </a:rPr>
              <a:t>Infusion of ACT into existing classes</a:t>
            </a:r>
          </a:p>
          <a:p>
            <a:pPr eaLnBrk="1" fontAlgn="auto" hangingPunct="1">
              <a:spcAft>
                <a:spcPts val="0"/>
              </a:spcAft>
              <a:buFont typeface="Arial"/>
              <a:buChar char="•"/>
              <a:defRPr/>
            </a:pPr>
            <a:r>
              <a:rPr lang="en-US" sz="2400" dirty="0" smtClean="0">
                <a:ea typeface="+mn-ea"/>
                <a:cs typeface="+mn-cs"/>
              </a:rPr>
              <a:t>One-time ACT workshops</a:t>
            </a:r>
            <a:endParaRPr lang="en-US" sz="2400" dirty="0" smtClean="0">
              <a:solidFill>
                <a:srgbClr val="0000FF"/>
              </a:solidFill>
              <a:ea typeface="+mn-ea"/>
              <a:cs typeface="+mn-cs"/>
            </a:endParaRPr>
          </a:p>
        </p:txBody>
      </p:sp>
      <p:sp>
        <p:nvSpPr>
          <p:cNvPr id="5" name="Content Placeholder 4"/>
          <p:cNvSpPr>
            <a:spLocks noGrp="1"/>
          </p:cNvSpPr>
          <p:nvPr>
            <p:ph sz="half" idx="2"/>
          </p:nvPr>
        </p:nvSpPr>
        <p:spPr>
          <a:xfrm>
            <a:off x="4724400" y="1600200"/>
            <a:ext cx="3886200" cy="5029200"/>
          </a:xfrm>
        </p:spPr>
        <p:style>
          <a:lnRef idx="1">
            <a:schemeClr val="accent1"/>
          </a:lnRef>
          <a:fillRef idx="3">
            <a:schemeClr val="accent1"/>
          </a:fillRef>
          <a:effectRef idx="2">
            <a:schemeClr val="accent1"/>
          </a:effectRef>
          <a:fontRef idx="minor">
            <a:schemeClr val="lt1"/>
          </a:fontRef>
        </p:style>
        <p:txBody>
          <a:bodyPr/>
          <a:lstStyle/>
          <a:p>
            <a:pPr eaLnBrk="1" fontAlgn="auto" hangingPunct="1">
              <a:spcAft>
                <a:spcPts val="0"/>
              </a:spcAft>
              <a:buNone/>
              <a:defRPr/>
            </a:pPr>
            <a:r>
              <a:rPr lang="en-US" sz="2400" dirty="0" smtClean="0">
                <a:solidFill>
                  <a:srgbClr val="0000FF"/>
                </a:solidFill>
              </a:rPr>
              <a:t>Web-based Prevention</a:t>
            </a:r>
          </a:p>
          <a:p>
            <a:pPr eaLnBrk="1" fontAlgn="auto" hangingPunct="1">
              <a:spcAft>
                <a:spcPts val="0"/>
              </a:spcAft>
              <a:buFont typeface="Arial"/>
              <a:buChar char="•"/>
              <a:defRPr/>
            </a:pPr>
            <a:r>
              <a:rPr lang="en-US" sz="2400" dirty="0" smtClean="0"/>
              <a:t>ACT podcasts to all students</a:t>
            </a:r>
          </a:p>
          <a:p>
            <a:pPr eaLnBrk="1" fontAlgn="auto" hangingPunct="1">
              <a:spcAft>
                <a:spcPts val="0"/>
              </a:spcAft>
              <a:buFont typeface="Arial"/>
              <a:buChar char="•"/>
              <a:defRPr/>
            </a:pPr>
            <a:r>
              <a:rPr lang="en-US" sz="2400" dirty="0" smtClean="0"/>
              <a:t>Values training added to goal setting</a:t>
            </a:r>
          </a:p>
          <a:p>
            <a:pPr eaLnBrk="1" fontAlgn="auto" hangingPunct="1">
              <a:spcAft>
                <a:spcPts val="0"/>
              </a:spcAft>
              <a:buFont typeface="Arial"/>
              <a:buChar char="•"/>
              <a:defRPr/>
            </a:pPr>
            <a:r>
              <a:rPr lang="en-US" sz="2400" dirty="0" smtClean="0"/>
              <a:t>Universal prevention</a:t>
            </a:r>
          </a:p>
          <a:p>
            <a:pPr eaLnBrk="1" fontAlgn="auto" hangingPunct="1">
              <a:spcAft>
                <a:spcPts val="0"/>
              </a:spcAft>
              <a:buNone/>
              <a:defRPr/>
            </a:pPr>
            <a:r>
              <a:rPr lang="en-US" sz="2400" dirty="0" smtClean="0">
                <a:solidFill>
                  <a:srgbClr val="0000FF"/>
                </a:solidFill>
              </a:rPr>
              <a:t>Web-based Treatment</a:t>
            </a:r>
          </a:p>
          <a:p>
            <a:pPr eaLnBrk="1" fontAlgn="auto" hangingPunct="1">
              <a:spcAft>
                <a:spcPts val="0"/>
              </a:spcAft>
              <a:buFont typeface="Arial"/>
              <a:buChar char="•"/>
              <a:defRPr/>
            </a:pPr>
            <a:r>
              <a:rPr lang="en-US" sz="2400" dirty="0" smtClean="0">
                <a:solidFill>
                  <a:srgbClr val="953735"/>
                </a:solidFill>
              </a:rPr>
              <a:t>Guided Self-Help at Counseling Centers</a:t>
            </a:r>
          </a:p>
          <a:p>
            <a:pPr eaLnBrk="1" fontAlgn="auto" hangingPunct="1">
              <a:spcAft>
                <a:spcPts val="0"/>
              </a:spcAft>
              <a:buNone/>
              <a:defRPr/>
            </a:pPr>
            <a:r>
              <a:rPr lang="en-US" sz="2400" dirty="0" smtClean="0">
                <a:solidFill>
                  <a:srgbClr val="0000FF"/>
                </a:solidFill>
              </a:rPr>
              <a:t>Outreach</a:t>
            </a:r>
          </a:p>
          <a:p>
            <a:pPr eaLnBrk="1" fontAlgn="auto" hangingPunct="1">
              <a:spcAft>
                <a:spcPts val="0"/>
              </a:spcAft>
              <a:defRPr/>
            </a:pPr>
            <a:r>
              <a:rPr lang="en-US" sz="2400" dirty="0" smtClean="0">
                <a:solidFill>
                  <a:srgbClr val="953735"/>
                </a:solidFill>
              </a:rPr>
              <a:t>Peer Mentoring</a:t>
            </a:r>
          </a:p>
          <a:p>
            <a:pPr eaLnBrk="1" fontAlgn="auto" hangingPunct="1">
              <a:spcAft>
                <a:spcPts val="0"/>
              </a:spcAft>
              <a:defRPr/>
            </a:pPr>
            <a:r>
              <a:rPr lang="en-US" sz="2400" dirty="0" smtClean="0">
                <a:solidFill>
                  <a:schemeClr val="bg1"/>
                </a:solidFill>
              </a:rPr>
              <a:t>“Dear Jacque”</a:t>
            </a:r>
          </a:p>
          <a:p>
            <a:pPr eaLnBrk="1" fontAlgn="auto" hangingPunct="1">
              <a:spcAft>
                <a:spcPts val="0"/>
              </a:spcAft>
              <a:defRPr/>
            </a:pPr>
            <a:endParaRPr lang="en-US" sz="2400" dirty="0" smtClean="0">
              <a:solidFill>
                <a:schemeClr val="tx1"/>
              </a:solidFill>
            </a:endParaRPr>
          </a:p>
          <a:p>
            <a:pPr eaLnBrk="1" fontAlgn="auto" hangingPunct="1">
              <a:spcAft>
                <a:spcPts val="0"/>
              </a:spcAft>
              <a:buNone/>
              <a:defRPr/>
            </a:pPr>
            <a:endParaRPr lang="en-US" sz="2400" dirty="0" smtClean="0">
              <a:solidFill>
                <a:srgbClr val="0000FF"/>
              </a:solidFill>
            </a:endParaRPr>
          </a:p>
          <a:p>
            <a:pPr eaLnBrk="1" fontAlgn="auto" hangingPunct="1">
              <a:spcAft>
                <a:spcPts val="0"/>
              </a:spcAft>
              <a:buNone/>
              <a:defRPr/>
            </a:pPr>
            <a:endParaRPr lang="en-US" sz="2400" dirty="0" smtClean="0"/>
          </a:p>
          <a:p>
            <a:pPr>
              <a:buNone/>
            </a:pPr>
            <a:endParaRPr lang="en-US" dirty="0" smtClean="0">
              <a:solidFill>
                <a:srgbClr val="0000FF"/>
              </a:solidFill>
            </a:endParaRPr>
          </a:p>
          <a:p>
            <a:pPr>
              <a:buNone/>
            </a:pPr>
            <a:endParaRPr lang="en-US" dirty="0"/>
          </a:p>
        </p:txBody>
      </p:sp>
      <p:pic>
        <p:nvPicPr>
          <p:cNvPr id="21508" name="Picture 2"/>
          <p:cNvPicPr>
            <a:picLocks noChangeAspect="1"/>
          </p:cNvPicPr>
          <p:nvPr/>
        </p:nvPicPr>
        <p:blipFill>
          <a:blip r:embed="rId3"/>
          <a:srcRect/>
          <a:stretch>
            <a:fillRect/>
          </a:stretch>
        </p:blipFill>
        <p:spPr bwMode="auto">
          <a:xfrm>
            <a:off x="8077200" y="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7813"/>
            <a:ext cx="8229600" cy="865187"/>
          </a:xfrm>
        </p:spPr>
        <p:txBody>
          <a:bodyPr/>
          <a:lstStyle/>
          <a:p>
            <a:pPr eaLnBrk="1" hangingPunct="1"/>
            <a:r>
              <a:rPr lang="en-US" dirty="0" smtClean="0"/>
              <a:t>Treatment: ACT Groups</a:t>
            </a:r>
          </a:p>
        </p:txBody>
      </p:sp>
      <p:sp>
        <p:nvSpPr>
          <p:cNvPr id="30723" name="Content Placeholder 2"/>
          <p:cNvSpPr>
            <a:spLocks noGrp="1"/>
          </p:cNvSpPr>
          <p:nvPr>
            <p:ph idx="1"/>
          </p:nvPr>
        </p:nvSpPr>
        <p:spPr>
          <a:xfrm>
            <a:off x="457200" y="1143000"/>
            <a:ext cx="8229600" cy="5562600"/>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dirty="0" smtClean="0"/>
              <a:t>Homogeneous vs. heterogeneous?</a:t>
            </a:r>
          </a:p>
          <a:p>
            <a:pPr eaLnBrk="1" hangingPunct="1"/>
            <a:r>
              <a:rPr lang="en-US" dirty="0" smtClean="0"/>
              <a:t>Existing protocols</a:t>
            </a:r>
          </a:p>
          <a:p>
            <a:pPr eaLnBrk="1" hangingPunct="1"/>
            <a:r>
              <a:rPr lang="en-US" dirty="0" smtClean="0"/>
              <a:t>How to select folks?</a:t>
            </a:r>
          </a:p>
          <a:p>
            <a:pPr eaLnBrk="1" hangingPunct="1"/>
            <a:r>
              <a:rPr lang="en-US" dirty="0" smtClean="0"/>
              <a:t>Two facilitators</a:t>
            </a:r>
          </a:p>
          <a:p>
            <a:pPr eaLnBrk="1" hangingPunct="1"/>
            <a:r>
              <a:rPr lang="en-US" dirty="0" smtClean="0"/>
              <a:t>Prime student for ACT during intake</a:t>
            </a:r>
          </a:p>
          <a:p>
            <a:pPr eaLnBrk="1" hangingPunct="1"/>
            <a:r>
              <a:rPr lang="en-US" dirty="0" smtClean="0"/>
              <a:t>Issues that may come up on a college campus</a:t>
            </a:r>
          </a:p>
          <a:p>
            <a:pPr eaLnBrk="1" hangingPunct="1"/>
            <a:r>
              <a:rPr lang="en-US" dirty="0" smtClean="0"/>
              <a:t>Mindfulness</a:t>
            </a:r>
          </a:p>
          <a:p>
            <a:pPr eaLnBrk="1" hangingPunct="1"/>
            <a:endParaRPr lang="en-US" dirty="0" smtClean="0"/>
          </a:p>
          <a:p>
            <a:pPr eaLnBrk="1" hangingPunct="1"/>
            <a:endParaRPr lang="en-US" dirty="0" smtClean="0"/>
          </a:p>
        </p:txBody>
      </p:sp>
      <p:pic>
        <p:nvPicPr>
          <p:cNvPr id="30724" name="Picture 2"/>
          <p:cNvPicPr>
            <a:picLocks noChangeAspect="1"/>
          </p:cNvPicPr>
          <p:nvPr/>
        </p:nvPicPr>
        <p:blipFill>
          <a:blip r:embed="rId3"/>
          <a:srcRect/>
          <a:stretch>
            <a:fillRect/>
          </a:stretch>
        </p:blipFill>
        <p:spPr bwMode="auto">
          <a:xfrm>
            <a:off x="8077200" y="0"/>
            <a:ext cx="10668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7813"/>
            <a:ext cx="8153400" cy="1169987"/>
          </a:xfrm>
        </p:spPr>
        <p:txBody>
          <a:bodyPr/>
          <a:lstStyle/>
          <a:p>
            <a:pPr eaLnBrk="1" hangingPunct="1"/>
            <a:r>
              <a:rPr lang="en-US" dirty="0" smtClean="0"/>
              <a:t>One Way to Get Things Started</a:t>
            </a:r>
            <a:br>
              <a:rPr lang="en-US" dirty="0" smtClean="0"/>
            </a:br>
            <a:r>
              <a:rPr lang="en-US" dirty="0" smtClean="0"/>
              <a:t>Pain vs. Suffering</a:t>
            </a:r>
          </a:p>
        </p:txBody>
      </p:sp>
      <p:pic>
        <p:nvPicPr>
          <p:cNvPr id="30724" name="Picture 2"/>
          <p:cNvPicPr>
            <a:picLocks noChangeAspect="1"/>
          </p:cNvPicPr>
          <p:nvPr/>
        </p:nvPicPr>
        <p:blipFill>
          <a:blip r:embed="rId4"/>
          <a:srcRect/>
          <a:stretch>
            <a:fillRect/>
          </a:stretch>
        </p:blipFill>
        <p:spPr bwMode="auto">
          <a:xfrm>
            <a:off x="8077200" y="0"/>
            <a:ext cx="1066800" cy="1066800"/>
          </a:xfrm>
          <a:prstGeom prst="rect">
            <a:avLst/>
          </a:prstGeom>
          <a:noFill/>
          <a:ln w="9525">
            <a:noFill/>
            <a:miter lim="800000"/>
            <a:headEnd/>
            <a:tailEnd/>
          </a:ln>
        </p:spPr>
      </p:pic>
      <p:pic>
        <p:nvPicPr>
          <p:cNvPr id="5" name="Picture 12" descr="Circle of traffic ticket figure"/>
          <p:cNvPicPr>
            <a:picLocks noChangeAspect="1" noChangeArrowheads="1"/>
          </p:cNvPicPr>
          <p:nvPr/>
        </p:nvPicPr>
        <p:blipFill>
          <a:blip r:embed="rId5"/>
          <a:srcRect/>
          <a:stretch>
            <a:fillRect/>
          </a:stretch>
        </p:blipFill>
        <p:spPr bwMode="auto">
          <a:xfrm>
            <a:off x="1295400" y="1752600"/>
            <a:ext cx="7158159"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1" y="228600"/>
            <a:ext cx="7010399" cy="1142999"/>
          </a:xfrm>
        </p:spPr>
        <p:style>
          <a:lnRef idx="1">
            <a:schemeClr val="accent1"/>
          </a:lnRef>
          <a:fillRef idx="3">
            <a:schemeClr val="accent1"/>
          </a:fillRef>
          <a:effectRef idx="2">
            <a:schemeClr val="accent1"/>
          </a:effectRef>
          <a:fontRef idx="minor">
            <a:schemeClr val="lt1"/>
          </a:fontRef>
        </p:style>
        <p:txBody>
          <a:bodyPr/>
          <a:lstStyle/>
          <a:p>
            <a:r>
              <a:rPr lang="en-US" dirty="0" smtClean="0"/>
              <a:t>	Groups at U of Nevada What </a:t>
            </a:r>
            <a:r>
              <a:rPr lang="en-US" dirty="0"/>
              <a:t>Liked About Group?</a:t>
            </a:r>
          </a:p>
        </p:txBody>
      </p:sp>
      <p:sp>
        <p:nvSpPr>
          <p:cNvPr id="29699" name="Rectangle 3"/>
          <p:cNvSpPr>
            <a:spLocks noGrp="1" noChangeArrowheads="1"/>
          </p:cNvSpPr>
          <p:nvPr>
            <p:ph type="body" sz="half" idx="1"/>
          </p:nvPr>
        </p:nvSpPr>
        <p:spPr>
          <a:xfrm>
            <a:off x="217714" y="1371600"/>
            <a:ext cx="4245429" cy="5257800"/>
          </a:xfrm>
        </p:spPr>
        <p:style>
          <a:lnRef idx="1">
            <a:schemeClr val="accent1"/>
          </a:lnRef>
          <a:fillRef idx="2">
            <a:schemeClr val="accent1"/>
          </a:fillRef>
          <a:effectRef idx="1">
            <a:schemeClr val="accent1"/>
          </a:effectRef>
          <a:fontRef idx="minor">
            <a:schemeClr val="dk1"/>
          </a:fontRef>
        </p:style>
        <p:txBody>
          <a:bodyPr/>
          <a:lstStyle/>
          <a:p>
            <a:r>
              <a:rPr lang="en-US" dirty="0" smtClean="0"/>
              <a:t>Interactions </a:t>
            </a:r>
            <a:r>
              <a:rPr lang="en-US" dirty="0"/>
              <a:t>with</a:t>
            </a:r>
            <a:r>
              <a:rPr lang="en-US" dirty="0" smtClean="0"/>
              <a:t> other students</a:t>
            </a:r>
          </a:p>
          <a:p>
            <a:r>
              <a:rPr lang="en-US" dirty="0" smtClean="0"/>
              <a:t>Eyes </a:t>
            </a:r>
            <a:r>
              <a:rPr lang="en-US" dirty="0"/>
              <a:t>on </a:t>
            </a:r>
            <a:r>
              <a:rPr lang="en-US" dirty="0" smtClean="0"/>
              <a:t>exercise</a:t>
            </a:r>
          </a:p>
          <a:p>
            <a:r>
              <a:rPr lang="en-US" dirty="0" smtClean="0"/>
              <a:t>Big </a:t>
            </a:r>
            <a:r>
              <a:rPr lang="en-US" dirty="0"/>
              <a:t>Look</a:t>
            </a:r>
            <a:r>
              <a:rPr lang="en-US" dirty="0" smtClean="0"/>
              <a:t> very powerful</a:t>
            </a:r>
          </a:p>
          <a:p>
            <a:r>
              <a:rPr lang="en-US" dirty="0" smtClean="0"/>
              <a:t>Relating </a:t>
            </a:r>
            <a:r>
              <a:rPr lang="en-US" dirty="0"/>
              <a:t>emotionally not </a:t>
            </a:r>
            <a:r>
              <a:rPr lang="en-US" dirty="0" smtClean="0"/>
              <a:t>intellectually</a:t>
            </a:r>
          </a:p>
          <a:p>
            <a:r>
              <a:rPr lang="en-US" dirty="0" smtClean="0"/>
              <a:t>Comments </a:t>
            </a:r>
            <a:r>
              <a:rPr lang="en-US" dirty="0"/>
              <a:t>by others (about themselves and me) </a:t>
            </a:r>
            <a:r>
              <a:rPr lang="en-US" dirty="0" smtClean="0"/>
              <a:t>helpful</a:t>
            </a:r>
          </a:p>
        </p:txBody>
      </p:sp>
      <p:sp>
        <p:nvSpPr>
          <p:cNvPr id="29700" name="Rectangle 4"/>
          <p:cNvSpPr>
            <a:spLocks noGrp="1" noChangeArrowheads="1"/>
          </p:cNvSpPr>
          <p:nvPr>
            <p:ph type="body" sz="half" idx="2"/>
          </p:nvPr>
        </p:nvSpPr>
        <p:spPr>
          <a:xfrm>
            <a:off x="4844143" y="1371600"/>
            <a:ext cx="4071938" cy="5257799"/>
          </a:xfrm>
        </p:spPr>
        <p:style>
          <a:lnRef idx="1">
            <a:schemeClr val="accent1"/>
          </a:lnRef>
          <a:fillRef idx="2">
            <a:schemeClr val="accent1"/>
          </a:fillRef>
          <a:effectRef idx="1">
            <a:schemeClr val="accent1"/>
          </a:effectRef>
          <a:fontRef idx="minor">
            <a:schemeClr val="dk1"/>
          </a:fontRef>
        </p:style>
        <p:txBody>
          <a:bodyPr/>
          <a:lstStyle/>
          <a:p>
            <a:pPr>
              <a:lnSpc>
                <a:spcPct val="90000"/>
              </a:lnSpc>
            </a:pPr>
            <a:r>
              <a:rPr lang="en-US" dirty="0" smtClean="0"/>
              <a:t>Seeing </a:t>
            </a:r>
            <a:r>
              <a:rPr lang="en-US" dirty="0"/>
              <a:t>others’ inner </a:t>
            </a:r>
            <a:r>
              <a:rPr lang="en-US" dirty="0" smtClean="0"/>
              <a:t>world</a:t>
            </a:r>
          </a:p>
          <a:p>
            <a:pPr>
              <a:lnSpc>
                <a:spcPct val="90000"/>
              </a:lnSpc>
            </a:pPr>
            <a:r>
              <a:rPr lang="en-US" dirty="0" smtClean="0"/>
              <a:t>Reminders not </a:t>
            </a:r>
            <a:r>
              <a:rPr lang="en-US" dirty="0"/>
              <a:t>to</a:t>
            </a:r>
            <a:r>
              <a:rPr lang="en-US" dirty="0" smtClean="0"/>
              <a:t> try to get </a:t>
            </a:r>
            <a:r>
              <a:rPr lang="en-US" dirty="0"/>
              <a:t>rid of pain</a:t>
            </a:r>
            <a:r>
              <a:rPr lang="en-US" dirty="0" smtClean="0"/>
              <a:t> as goal</a:t>
            </a:r>
          </a:p>
          <a:p>
            <a:pPr>
              <a:lnSpc>
                <a:spcPct val="90000"/>
              </a:lnSpc>
            </a:pPr>
            <a:r>
              <a:rPr lang="en-US" dirty="0" smtClean="0"/>
              <a:t>Facilitators </a:t>
            </a:r>
            <a:r>
              <a:rPr lang="en-US" dirty="0"/>
              <a:t>were authentic and part of the </a:t>
            </a:r>
            <a:r>
              <a:rPr lang="en-US" dirty="0" smtClean="0"/>
              <a:t>group</a:t>
            </a:r>
          </a:p>
          <a:p>
            <a:pPr>
              <a:lnSpc>
                <a:spcPct val="90000"/>
              </a:lnSpc>
            </a:pPr>
            <a:r>
              <a:rPr lang="en-US" dirty="0" smtClean="0"/>
              <a:t>Metaphors</a:t>
            </a:r>
            <a:r>
              <a:rPr lang="en-US" dirty="0"/>
              <a:t>, guided </a:t>
            </a:r>
            <a:r>
              <a:rPr lang="en-US" dirty="0" smtClean="0"/>
              <a:t>imagery</a:t>
            </a:r>
          </a:p>
          <a:p>
            <a:pPr>
              <a:lnSpc>
                <a:spcPct val="90000"/>
              </a:lnSpc>
            </a:pPr>
            <a:r>
              <a:rPr lang="en-US" dirty="0" smtClean="0"/>
              <a:t>Commitment </a:t>
            </a:r>
            <a:r>
              <a:rPr lang="en-US" dirty="0"/>
              <a:t>by group participants very </a:t>
            </a:r>
            <a:r>
              <a:rPr lang="en-US" dirty="0" smtClean="0"/>
              <a:t>high</a:t>
            </a:r>
          </a:p>
          <a:p>
            <a:pPr>
              <a:lnSpc>
                <a:spcPct val="90000"/>
              </a:lnSpc>
            </a:pPr>
            <a:r>
              <a:rPr lang="en-US" dirty="0" smtClean="0"/>
              <a:t>Being </a:t>
            </a:r>
            <a:r>
              <a:rPr lang="en-US" dirty="0"/>
              <a:t>pushed “lightly”</a:t>
            </a:r>
          </a:p>
        </p:txBody>
      </p:sp>
      <p:pic>
        <p:nvPicPr>
          <p:cNvPr id="5" name="Picture 2"/>
          <p:cNvPicPr>
            <a:picLocks noChangeAspect="1"/>
          </p:cNvPicPr>
          <p:nvPr/>
        </p:nvPicPr>
        <p:blipFill>
          <a:blip r:embed="rId3"/>
          <a:srcRect/>
          <a:stretch>
            <a:fillRect/>
          </a:stretch>
        </p:blipFill>
        <p:spPr bwMode="auto">
          <a:xfrm>
            <a:off x="8077200" y="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7813"/>
            <a:ext cx="8229600" cy="865187"/>
          </a:xfrm>
        </p:spPr>
        <p:txBody>
          <a:bodyPr/>
          <a:lstStyle/>
          <a:p>
            <a:pPr eaLnBrk="1" hangingPunct="1"/>
            <a:r>
              <a:rPr lang="en-US" dirty="0" smtClean="0"/>
              <a:t>ACT as </a:t>
            </a:r>
            <a:r>
              <a:rPr lang="en-US" dirty="0" smtClean="0"/>
              <a:t>a First Year Experience</a:t>
            </a:r>
            <a:endParaRPr lang="en-US" dirty="0" smtClean="0"/>
          </a:p>
        </p:txBody>
      </p:sp>
      <p:sp>
        <p:nvSpPr>
          <p:cNvPr id="30723" name="Content Placeholder 2"/>
          <p:cNvSpPr>
            <a:spLocks noGrp="1"/>
          </p:cNvSpPr>
          <p:nvPr>
            <p:ph idx="1"/>
          </p:nvPr>
        </p:nvSpPr>
        <p:spPr>
          <a:xfrm>
            <a:off x="457200" y="1143000"/>
            <a:ext cx="8229600" cy="5562600"/>
          </a:xfrm>
        </p:spPr>
        <p:txBody>
          <a:bodyPr/>
          <a:lstStyle/>
          <a:p>
            <a:pPr eaLnBrk="1" hangingPunct="1"/>
            <a:r>
              <a:rPr lang="en-US" dirty="0" smtClean="0">
                <a:ea typeface="ＭＳ Ｐゴシック" pitchFamily="28" charset="-128"/>
                <a:cs typeface="ＭＳ Ｐゴシック" pitchFamily="28" charset="-128"/>
              </a:rPr>
              <a:t>Small classes: 9-15 students each</a:t>
            </a:r>
          </a:p>
          <a:p>
            <a:pPr eaLnBrk="1" hangingPunct="1"/>
            <a:r>
              <a:rPr lang="en-US" dirty="0" smtClean="0">
                <a:ea typeface="ＭＳ Ｐゴシック" pitchFamily="28" charset="-128"/>
                <a:cs typeface="ＭＳ Ｐゴシック" pitchFamily="28" charset="-128"/>
              </a:rPr>
              <a:t>16 hours total: 8 classes of 2 hours each</a:t>
            </a:r>
          </a:p>
          <a:p>
            <a:pPr eaLnBrk="1" hangingPunct="1"/>
            <a:r>
              <a:rPr lang="en-US" dirty="0" smtClean="0">
                <a:ea typeface="ＭＳ Ｐゴシック" pitchFamily="28" charset="-128"/>
                <a:cs typeface="ＭＳ Ｐゴシック" pitchFamily="28" charset="-128"/>
              </a:rPr>
              <a:t>Inclusion Criteria for Students:</a:t>
            </a:r>
          </a:p>
          <a:p>
            <a:pPr lvl="1" eaLnBrk="1" hangingPunct="1"/>
            <a:r>
              <a:rPr lang="en-US" dirty="0" smtClean="0"/>
              <a:t>Admitted freshmen to U of Nevada, Reno</a:t>
            </a:r>
          </a:p>
          <a:p>
            <a:pPr lvl="1" eaLnBrk="1" hangingPunct="1"/>
            <a:r>
              <a:rPr lang="en-US" dirty="0" smtClean="0"/>
              <a:t>17-20</a:t>
            </a:r>
          </a:p>
          <a:p>
            <a:pPr lvl="1" eaLnBrk="1" hangingPunct="1"/>
            <a:r>
              <a:rPr lang="en-US" dirty="0" smtClean="0"/>
              <a:t>Answered a brief screening: AAQ-II</a:t>
            </a:r>
          </a:p>
          <a:p>
            <a:pPr eaLnBrk="1" hangingPunct="1"/>
            <a:r>
              <a:rPr lang="en-US" dirty="0" smtClean="0">
                <a:ea typeface="ＭＳ Ｐゴシック" pitchFamily="28" charset="-128"/>
                <a:cs typeface="ＭＳ Ｐゴシック" pitchFamily="28" charset="-128"/>
              </a:rPr>
              <a:t>Content:</a:t>
            </a:r>
          </a:p>
          <a:p>
            <a:pPr lvl="1" eaLnBrk="1" hangingPunct="1"/>
            <a:r>
              <a:rPr lang="en-US" dirty="0" smtClean="0"/>
              <a:t>ACT: Get Out of Your Mind as Textbook</a:t>
            </a:r>
          </a:p>
          <a:p>
            <a:pPr lvl="1" eaLnBrk="1" hangingPunct="1"/>
            <a:r>
              <a:rPr lang="en-US" dirty="0" err="1" smtClean="0"/>
              <a:t>Psychodidactic</a:t>
            </a:r>
            <a:r>
              <a:rPr lang="en-US" dirty="0" smtClean="0"/>
              <a:t>: More Typical First Year Experience</a:t>
            </a:r>
          </a:p>
        </p:txBody>
      </p:sp>
      <p:pic>
        <p:nvPicPr>
          <p:cNvPr id="30724" name="Picture 2"/>
          <p:cNvPicPr>
            <a:picLocks noChangeAspect="1"/>
          </p:cNvPicPr>
          <p:nvPr/>
        </p:nvPicPr>
        <p:blipFill>
          <a:blip r:embed="rId4"/>
          <a:srcRect/>
          <a:stretch>
            <a:fillRect/>
          </a:stretch>
        </p:blipFill>
        <p:spPr bwMode="auto">
          <a:xfrm>
            <a:off x="8077200" y="0"/>
            <a:ext cx="10668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9177"/>
          </a:xfrm>
        </p:spPr>
        <p:txBody>
          <a:bodyPr>
            <a:normAutofit/>
          </a:bodyPr>
          <a:lstStyle/>
          <a:p>
            <a:pPr eaLnBrk="1" hangingPunct="1">
              <a:defRPr/>
            </a:pPr>
            <a:r>
              <a:rPr lang="en-US" dirty="0" smtClean="0">
                <a:ea typeface="ＭＳ Ｐゴシック" charset="-128"/>
                <a:cs typeface="ＭＳ Ｐゴシック" charset="-128"/>
              </a:rPr>
              <a:t>A Randomized Controlled Trial</a:t>
            </a:r>
          </a:p>
        </p:txBody>
      </p:sp>
      <p:graphicFrame>
        <p:nvGraphicFramePr>
          <p:cNvPr id="22530" name="Object 2"/>
          <p:cNvGraphicFramePr>
            <a:graphicFrameLocks noChangeAspect="1"/>
          </p:cNvGraphicFramePr>
          <p:nvPr/>
        </p:nvGraphicFramePr>
        <p:xfrm>
          <a:off x="551385" y="680413"/>
          <a:ext cx="7658512" cy="7259089"/>
        </p:xfrm>
        <a:graphic>
          <a:graphicData uri="http://schemas.openxmlformats.org/presentationml/2006/ole">
            <p:oleObj spid="_x0000_s82946" name="Document" r:id="rId4" imgW="5257606" imgH="6019578" progId="Word.Document.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62000"/>
            <a:ext cx="7086600" cy="5715000"/>
          </a:xfrm>
        </p:spPr>
        <p:txBody>
          <a:bodyPr rtlCol="0">
            <a:normAutofit fontScale="55000" lnSpcReduction="20000"/>
          </a:bodyPr>
          <a:lstStyle/>
          <a:p>
            <a:pPr eaLnBrk="1" fontAlgn="auto" hangingPunct="1">
              <a:spcAft>
                <a:spcPts val="0"/>
              </a:spcAft>
              <a:buFont typeface="Wingdings" charset="2"/>
              <a:buNone/>
              <a:defRPr/>
            </a:pPr>
            <a:r>
              <a:rPr lang="en-US" dirty="0" smtClean="0"/>
              <a:t>A few collaborators:</a:t>
            </a:r>
          </a:p>
          <a:p>
            <a:pPr eaLnBrk="1" fontAlgn="auto" hangingPunct="1">
              <a:spcAft>
                <a:spcPts val="0"/>
              </a:spcAft>
              <a:buFont typeface="Wingdings" charset="2"/>
              <a:buNone/>
              <a:defRPr/>
            </a:pPr>
            <a:endParaRPr lang="en-US" dirty="0" smtClean="0"/>
          </a:p>
          <a:p>
            <a:pPr eaLnBrk="1" fontAlgn="auto" hangingPunct="1">
              <a:spcAft>
                <a:spcPts val="0"/>
              </a:spcAft>
              <a:buFont typeface="Wingdings" charset="2"/>
              <a:buNone/>
              <a:defRPr/>
            </a:pPr>
            <a:r>
              <a:rPr lang="en-US" dirty="0" smtClean="0"/>
              <a:t>Steven C. Hayes, Ph.D., UNR </a:t>
            </a:r>
          </a:p>
          <a:p>
            <a:pPr eaLnBrk="1" fontAlgn="auto" hangingPunct="1">
              <a:spcAft>
                <a:spcPts val="0"/>
              </a:spcAft>
              <a:buFont typeface="Wingdings" charset="2"/>
              <a:buNone/>
              <a:defRPr/>
            </a:pPr>
            <a:r>
              <a:rPr lang="en-US" dirty="0" smtClean="0"/>
              <a:t>John Seeley, Ph.D., Oregon Research Institute</a:t>
            </a:r>
          </a:p>
          <a:p>
            <a:pPr eaLnBrk="1" fontAlgn="auto" hangingPunct="1">
              <a:spcAft>
                <a:spcPts val="0"/>
              </a:spcAft>
              <a:buFont typeface="Arial"/>
              <a:buNone/>
              <a:defRPr/>
            </a:pPr>
            <a:r>
              <a:rPr lang="en-US" dirty="0" smtClean="0"/>
              <a:t>Michael Levin, M.A., UNR</a:t>
            </a:r>
          </a:p>
          <a:p>
            <a:pPr eaLnBrk="1" fontAlgn="auto" hangingPunct="1">
              <a:spcAft>
                <a:spcPts val="0"/>
              </a:spcAft>
              <a:buFont typeface="Arial"/>
              <a:buNone/>
              <a:defRPr/>
            </a:pPr>
            <a:r>
              <a:rPr lang="en-US" dirty="0" smtClean="0"/>
              <a:t>Tony </a:t>
            </a:r>
            <a:r>
              <a:rPr lang="en-US" dirty="0" err="1" smtClean="0"/>
              <a:t>Biglan</a:t>
            </a:r>
            <a:r>
              <a:rPr lang="en-US" dirty="0" smtClean="0"/>
              <a:t>, Ph.D., Oregon Research Institute  </a:t>
            </a:r>
          </a:p>
          <a:p>
            <a:pPr eaLnBrk="1" fontAlgn="auto" hangingPunct="1">
              <a:spcAft>
                <a:spcPts val="0"/>
              </a:spcAft>
              <a:buFont typeface="Arial"/>
              <a:buNone/>
              <a:defRPr/>
            </a:pPr>
            <a:r>
              <a:rPr lang="en-US" dirty="0" smtClean="0"/>
              <a:t>Doug Long, M.A., UNR</a:t>
            </a:r>
          </a:p>
          <a:p>
            <a:pPr eaLnBrk="1" fontAlgn="auto" hangingPunct="1">
              <a:spcAft>
                <a:spcPts val="0"/>
              </a:spcAft>
              <a:buFont typeface="Arial"/>
              <a:buNone/>
              <a:defRPr/>
            </a:pPr>
            <a:r>
              <a:rPr lang="en-US" dirty="0" smtClean="0"/>
              <a:t>Jason Lillis, Ph.D., UNR (now Brown U) </a:t>
            </a:r>
          </a:p>
          <a:p>
            <a:pPr eaLnBrk="1" fontAlgn="auto" hangingPunct="1">
              <a:spcAft>
                <a:spcPts val="0"/>
              </a:spcAft>
              <a:buFont typeface="Arial"/>
              <a:buNone/>
              <a:defRPr/>
            </a:pPr>
            <a:r>
              <a:rPr lang="en-US" dirty="0" smtClean="0"/>
              <a:t>Jennifer </a:t>
            </a:r>
            <a:r>
              <a:rPr lang="en-US" dirty="0" err="1" smtClean="0"/>
              <a:t>Villatte</a:t>
            </a:r>
            <a:r>
              <a:rPr lang="en-US" dirty="0" smtClean="0"/>
              <a:t>, M.A., UNR (now  UW)</a:t>
            </a:r>
          </a:p>
          <a:p>
            <a:pPr eaLnBrk="1" fontAlgn="auto" hangingPunct="1">
              <a:spcAft>
                <a:spcPts val="0"/>
              </a:spcAft>
              <a:buFont typeface="Arial"/>
              <a:buNone/>
              <a:defRPr/>
            </a:pPr>
            <a:r>
              <a:rPr lang="en-US" dirty="0" smtClean="0"/>
              <a:t>Chelsea </a:t>
            </a:r>
            <a:r>
              <a:rPr lang="en-US" dirty="0" err="1" smtClean="0"/>
              <a:t>MacLane</a:t>
            </a:r>
            <a:r>
              <a:rPr lang="en-US" dirty="0" smtClean="0"/>
              <a:t>, Ph.D., UNR (now in private practice in OR)</a:t>
            </a:r>
          </a:p>
          <a:p>
            <a:pPr eaLnBrk="1" fontAlgn="auto" hangingPunct="1">
              <a:spcAft>
                <a:spcPts val="0"/>
              </a:spcAft>
              <a:buFont typeface="Wingdings" charset="2"/>
              <a:buNone/>
              <a:defRPr/>
            </a:pPr>
            <a:r>
              <a:rPr lang="en-US" dirty="0" smtClean="0"/>
              <a:t>Marcia Cooper, LCSW, UNR</a:t>
            </a:r>
          </a:p>
          <a:p>
            <a:pPr eaLnBrk="1" fontAlgn="auto" hangingPunct="1">
              <a:spcAft>
                <a:spcPts val="0"/>
              </a:spcAft>
              <a:buFont typeface="Wingdings" charset="2"/>
              <a:buNone/>
              <a:defRPr/>
            </a:pPr>
            <a:r>
              <a:rPr lang="en-US" dirty="0" smtClean="0"/>
              <a:t>Brandon Sanford, </a:t>
            </a:r>
            <a:r>
              <a:rPr lang="en-US" dirty="0" smtClean="0"/>
              <a:t>UNR</a:t>
            </a:r>
          </a:p>
          <a:p>
            <a:pPr eaLnBrk="1" fontAlgn="auto" hangingPunct="1">
              <a:spcAft>
                <a:spcPts val="0"/>
              </a:spcAft>
              <a:buFont typeface="Wingdings" charset="2"/>
              <a:buNone/>
              <a:defRPr/>
            </a:pPr>
            <a:endParaRPr lang="en-US" dirty="0" smtClean="0"/>
          </a:p>
          <a:p>
            <a:pPr eaLnBrk="1" fontAlgn="auto" hangingPunct="1">
              <a:spcAft>
                <a:spcPts val="0"/>
              </a:spcAft>
              <a:buFont typeface="Wingdings" charset="2"/>
              <a:buNone/>
              <a:defRPr/>
            </a:pPr>
            <a:r>
              <a:rPr lang="en-US" dirty="0" smtClean="0"/>
              <a:t>And </a:t>
            </a:r>
            <a:r>
              <a:rPr lang="en-US" smtClean="0"/>
              <a:t>many others…</a:t>
            </a:r>
          </a:p>
          <a:p>
            <a:pPr eaLnBrk="1" fontAlgn="auto" hangingPunct="1">
              <a:spcAft>
                <a:spcPts val="0"/>
              </a:spcAft>
              <a:buFont typeface="Wingdings" charset="2"/>
              <a:buNone/>
              <a:defRPr/>
            </a:pPr>
            <a:endParaRPr lang="en-US" dirty="0" smtClean="0"/>
          </a:p>
          <a:p>
            <a:pPr eaLnBrk="1" fontAlgn="auto" hangingPunct="1">
              <a:spcAft>
                <a:spcPts val="0"/>
              </a:spcAft>
              <a:buFont typeface="Wingdings" charset="2"/>
              <a:buNone/>
              <a:defRPr/>
            </a:pPr>
            <a:r>
              <a:rPr lang="en-US" dirty="0" smtClean="0"/>
              <a:t>  Some projects discussed were funded by grants from the National Institute of Mental Health (NIMH) and the National Center for Complementary and Alternative Medicine (NCCAM)</a:t>
            </a:r>
          </a:p>
          <a:p>
            <a:pPr eaLnBrk="1" fontAlgn="auto" hangingPunct="1">
              <a:spcAft>
                <a:spcPts val="0"/>
              </a:spcAft>
              <a:buFont typeface="Wingdings" charset="2"/>
              <a:buNone/>
              <a:defRPr/>
            </a:pPr>
            <a:r>
              <a:rPr lang="en-US" dirty="0" smtClean="0"/>
              <a:t/>
            </a:r>
            <a:br>
              <a:rPr lang="en-US" dirty="0" smtClean="0"/>
            </a:br>
            <a:endParaRPr lang="en-US" dirty="0" smtClean="0"/>
          </a:p>
        </p:txBody>
      </p:sp>
      <p:pic>
        <p:nvPicPr>
          <p:cNvPr id="16387" name="Picture 2"/>
          <p:cNvPicPr>
            <a:picLocks noChangeAspect="1"/>
          </p:cNvPicPr>
          <p:nvPr/>
        </p:nvPicPr>
        <p:blipFill>
          <a:blip r:embed="rId3"/>
          <a:srcRect/>
          <a:stretch>
            <a:fillRect/>
          </a:stretch>
        </p:blipFill>
        <p:spPr bwMode="auto">
          <a:xfrm>
            <a:off x="8077200" y="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7813"/>
            <a:ext cx="8229600" cy="1855787"/>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sz="4000" dirty="0" smtClean="0">
                <a:ea typeface="ＭＳ Ｐゴシック" charset="-128"/>
                <a:cs typeface="ＭＳ Ｐゴシック" charset="-128"/>
              </a:rPr>
              <a:t>How Do We Adapt ACT</a:t>
            </a:r>
            <a:br>
              <a:rPr lang="en-US" sz="4000" dirty="0" smtClean="0">
                <a:ea typeface="ＭＳ Ｐゴシック" charset="-128"/>
                <a:cs typeface="ＭＳ Ｐゴシック" charset="-128"/>
              </a:rPr>
            </a:br>
            <a:r>
              <a:rPr lang="en-US" sz="4000" dirty="0" smtClean="0">
                <a:ea typeface="ＭＳ Ｐゴシック" charset="-128"/>
                <a:cs typeface="ＭＳ Ｐゴシック" charset="-128"/>
              </a:rPr>
              <a:t>to a Classroom Format with Students Not Currently Distressed?</a:t>
            </a:r>
          </a:p>
        </p:txBody>
      </p:sp>
      <p:sp>
        <p:nvSpPr>
          <p:cNvPr id="133123" name="Rectangle 3"/>
          <p:cNvSpPr>
            <a:spLocks noGrp="1" noChangeArrowheads="1"/>
          </p:cNvSpPr>
          <p:nvPr>
            <p:ph type="body" idx="1"/>
          </p:nvPr>
        </p:nvSpPr>
        <p:spPr>
          <a:xfrm>
            <a:off x="381000" y="2438400"/>
            <a:ext cx="8382000" cy="4114800"/>
          </a:xfrm>
        </p:spPr>
        <p:style>
          <a:lnRef idx="1">
            <a:schemeClr val="accent1"/>
          </a:lnRef>
          <a:fillRef idx="2">
            <a:schemeClr val="accent1"/>
          </a:fillRef>
          <a:effectRef idx="1">
            <a:schemeClr val="accent1"/>
          </a:effectRef>
          <a:fontRef idx="minor">
            <a:schemeClr val="dk1"/>
          </a:fontRef>
        </p:style>
        <p:txBody>
          <a:bodyPr/>
          <a:lstStyle/>
          <a:p>
            <a:pPr eaLnBrk="1" hangingPunct="1">
              <a:lnSpc>
                <a:spcPct val="90000"/>
              </a:lnSpc>
            </a:pPr>
            <a:r>
              <a:rPr lang="en-US" dirty="0" smtClean="0">
                <a:ea typeface="ＭＳ Ｐゴシック" charset="-128"/>
                <a:cs typeface="ＭＳ Ｐゴシック" charset="-128"/>
              </a:rPr>
              <a:t>Lots of visual aids (</a:t>
            </a:r>
            <a:r>
              <a:rPr lang="en-US" dirty="0" err="1" smtClean="0">
                <a:ea typeface="ＭＳ Ｐゴシック" charset="-128"/>
                <a:cs typeface="ＭＳ Ｐゴシック" charset="-128"/>
              </a:rPr>
              <a:t>youtube</a:t>
            </a:r>
            <a:r>
              <a:rPr lang="en-US" dirty="0" smtClean="0">
                <a:ea typeface="ＭＳ Ｐゴシック" charset="-128"/>
                <a:cs typeface="ＭＳ Ｐゴシック" charset="-128"/>
              </a:rPr>
              <a:t> videos, etc)</a:t>
            </a:r>
          </a:p>
          <a:p>
            <a:pPr eaLnBrk="1" hangingPunct="1">
              <a:lnSpc>
                <a:spcPct val="90000"/>
              </a:lnSpc>
            </a:pPr>
            <a:r>
              <a:rPr lang="en-US" dirty="0" smtClean="0">
                <a:ea typeface="ＭＳ Ｐゴシック" charset="-128"/>
                <a:cs typeface="ＭＳ Ｐゴシック" charset="-128"/>
              </a:rPr>
              <a:t>Make it “fun” as much as possible</a:t>
            </a:r>
          </a:p>
          <a:p>
            <a:pPr eaLnBrk="1" hangingPunct="1">
              <a:lnSpc>
                <a:spcPct val="90000"/>
              </a:lnSpc>
            </a:pPr>
            <a:r>
              <a:rPr lang="en-US" dirty="0" smtClean="0">
                <a:ea typeface="ＭＳ Ｐゴシック" charset="-128"/>
                <a:cs typeface="ＭＳ Ｐゴシック" charset="-128"/>
              </a:rPr>
              <a:t>Less “doom and gloom”</a:t>
            </a:r>
          </a:p>
          <a:p>
            <a:pPr eaLnBrk="1" hangingPunct="1">
              <a:lnSpc>
                <a:spcPct val="90000"/>
              </a:lnSpc>
            </a:pPr>
            <a:r>
              <a:rPr lang="en-US" dirty="0" smtClean="0">
                <a:ea typeface="ＭＳ Ｐゴシック" charset="-128"/>
                <a:cs typeface="ＭＳ Ｐゴシック" charset="-128"/>
              </a:rPr>
              <a:t>More didactic but still interactive</a:t>
            </a:r>
          </a:p>
          <a:p>
            <a:pPr eaLnBrk="1" hangingPunct="1">
              <a:lnSpc>
                <a:spcPct val="90000"/>
              </a:lnSpc>
            </a:pPr>
            <a:r>
              <a:rPr lang="en-US" dirty="0" smtClean="0">
                <a:ea typeface="ＭＳ Ｐゴシック" charset="-128"/>
                <a:cs typeface="ＭＳ Ｐゴシック" charset="-128"/>
              </a:rPr>
              <a:t>Light on workability… “watch and see…” or “how has that worked for others in your life?”</a:t>
            </a:r>
          </a:p>
          <a:p>
            <a:pPr eaLnBrk="1" hangingPunct="1">
              <a:lnSpc>
                <a:spcPct val="90000"/>
              </a:lnSpc>
            </a:pPr>
            <a:r>
              <a:rPr lang="en-US" dirty="0" smtClean="0">
                <a:ea typeface="ＭＳ Ｐゴシック" charset="-128"/>
                <a:cs typeface="ＭＳ Ｐゴシック" charset="-128"/>
              </a:rPr>
              <a:t>How to address prevention?</a:t>
            </a:r>
          </a:p>
          <a:p>
            <a:pPr eaLnBrk="1" hangingPunct="1">
              <a:lnSpc>
                <a:spcPct val="90000"/>
              </a:lnSpc>
              <a:buFont typeface="Wingdings" charset="2"/>
              <a:buNone/>
            </a:pPr>
            <a:endParaRPr lang="en-US" dirty="0" smtClean="0">
              <a:ea typeface="ＭＳ Ｐゴシック" charset="-128"/>
              <a:cs typeface="ＭＳ Ｐゴシック" charset="-128"/>
            </a:endParaRPr>
          </a:p>
          <a:p>
            <a:pPr eaLnBrk="1" hangingPunct="1">
              <a:lnSpc>
                <a:spcPct val="90000"/>
              </a:lnSpc>
            </a:pPr>
            <a:endParaRPr lang="en-US" dirty="0" smtClean="0">
              <a:ea typeface="ＭＳ Ｐゴシック" charset="-128"/>
              <a:cs typeface="ＭＳ Ｐゴシック" charset="-128"/>
            </a:endParaRPr>
          </a:p>
          <a:p>
            <a:pPr eaLnBrk="1" hangingPunct="1">
              <a:lnSpc>
                <a:spcPct val="90000"/>
              </a:lnSpc>
              <a:buFont typeface="Wingdings" charset="2"/>
              <a:buNone/>
            </a:pPr>
            <a:endParaRPr lang="en-US" sz="2400"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An Example of an ACT Exercise</a:t>
            </a:r>
          </a:p>
        </p:txBody>
      </p:sp>
      <p:sp>
        <p:nvSpPr>
          <p:cNvPr id="31747" name="Content Placeholder 2"/>
          <p:cNvSpPr>
            <a:spLocks noGrp="1"/>
          </p:cNvSpPr>
          <p:nvPr>
            <p:ph idx="1"/>
          </p:nvPr>
        </p:nvSpPr>
        <p:spPr>
          <a:xfrm>
            <a:off x="457200" y="1600200"/>
            <a:ext cx="8229600" cy="4876800"/>
          </a:xfrm>
        </p:spPr>
        <p:txBody>
          <a:bodyPr/>
          <a:lstStyle/>
          <a:p>
            <a:r>
              <a:rPr lang="en-US" u="sng" dirty="0" smtClean="0">
                <a:hlinkClick r:id="rId4"/>
              </a:rPr>
              <a:t>http://www.youtube.com/watch?v=KHi2dxSf9hw</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rtlCol="0">
            <a:normAutofit/>
          </a:bodyPr>
          <a:lstStyle/>
          <a:p>
            <a:pPr eaLnBrk="1" fontAlgn="auto" hangingPunct="1">
              <a:spcAft>
                <a:spcPts val="0"/>
              </a:spcAft>
              <a:defRPr/>
            </a:pPr>
            <a:r>
              <a:rPr lang="en-US" dirty="0" smtClean="0"/>
              <a:t>Processing the Video</a:t>
            </a:r>
          </a:p>
        </p:txBody>
      </p:sp>
      <p:sp>
        <p:nvSpPr>
          <p:cNvPr id="32771" name="Content Placeholder 2"/>
          <p:cNvSpPr>
            <a:spLocks noGrp="1"/>
          </p:cNvSpPr>
          <p:nvPr>
            <p:ph idx="1"/>
          </p:nvPr>
        </p:nvSpPr>
        <p:spPr>
          <a:xfrm>
            <a:off x="838200" y="1752600"/>
            <a:ext cx="7848600" cy="4724400"/>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b="1" dirty="0" smtClean="0"/>
              <a:t>Pair up with someone</a:t>
            </a:r>
          </a:p>
          <a:p>
            <a:pPr eaLnBrk="1" hangingPunct="1"/>
            <a:r>
              <a:rPr lang="en-US" b="1" dirty="0" smtClean="0"/>
              <a:t>What are some of the judgments that showed up about the adults?</a:t>
            </a:r>
          </a:p>
          <a:p>
            <a:pPr eaLnBrk="1" hangingPunct="1"/>
            <a:r>
              <a:rPr lang="en-US" b="1" dirty="0" smtClean="0"/>
              <a:t>What did the children represent?</a:t>
            </a:r>
          </a:p>
          <a:p>
            <a:pPr eaLnBrk="1" hangingPunct="1"/>
            <a:r>
              <a:rPr lang="en-US" b="1" dirty="0" smtClean="0"/>
              <a:t>If one of these kids were in front of you now, what would you say/do that is in accordance with your values?</a:t>
            </a:r>
          </a:p>
          <a:p>
            <a:pPr eaLnBrk="1" hangingPunct="1"/>
            <a:endParaRPr lang="en-US" dirty="0" smtClean="0"/>
          </a:p>
          <a:p>
            <a:pPr lvl="1" eaLnBrk="1" hangingPunct="1"/>
            <a:endParaRPr lang="en-US" dirty="0" smtClean="0"/>
          </a:p>
          <a:p>
            <a:pPr eaLnBrk="1" hangingPunct="1">
              <a:buFont typeface="Wingdings"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rtlCol="0">
            <a:normAutofit/>
          </a:bodyPr>
          <a:lstStyle/>
          <a:p>
            <a:pPr eaLnBrk="1" fontAlgn="auto" hangingPunct="1">
              <a:spcAft>
                <a:spcPts val="0"/>
              </a:spcAft>
              <a:defRPr/>
            </a:pPr>
            <a:r>
              <a:rPr lang="en-US" dirty="0" smtClean="0"/>
              <a:t>Is an ACT Class Acceptable to College Students?</a:t>
            </a:r>
          </a:p>
        </p:txBody>
      </p:sp>
      <p:sp>
        <p:nvSpPr>
          <p:cNvPr id="32771" name="Content Placeholder 2"/>
          <p:cNvSpPr>
            <a:spLocks noGrp="1"/>
          </p:cNvSpPr>
          <p:nvPr>
            <p:ph idx="1"/>
          </p:nvPr>
        </p:nvSpPr>
        <p:spPr>
          <a:xfrm>
            <a:off x="838200" y="1752600"/>
            <a:ext cx="7848600" cy="4724400"/>
          </a:xfrm>
        </p:spPr>
        <p:style>
          <a:lnRef idx="1">
            <a:schemeClr val="accent1"/>
          </a:lnRef>
          <a:fillRef idx="3">
            <a:schemeClr val="accent1"/>
          </a:fillRef>
          <a:effectRef idx="2">
            <a:schemeClr val="accent1"/>
          </a:effectRef>
          <a:fontRef idx="minor">
            <a:schemeClr val="lt1"/>
          </a:fontRef>
        </p:style>
        <p:txBody>
          <a:bodyPr/>
          <a:lstStyle/>
          <a:p>
            <a:pPr eaLnBrk="1" hangingPunct="1"/>
            <a:endParaRPr lang="en-US" b="1" dirty="0" smtClean="0"/>
          </a:p>
          <a:p>
            <a:pPr eaLnBrk="1" hangingPunct="1"/>
            <a:r>
              <a:rPr lang="en-US" b="1" dirty="0" smtClean="0"/>
              <a:t>Yes, mostly around 4 on scale of 0-5</a:t>
            </a:r>
          </a:p>
          <a:p>
            <a:pPr eaLnBrk="1" hangingPunct="1"/>
            <a:endParaRPr lang="en-US" b="1" dirty="0" smtClean="0"/>
          </a:p>
          <a:p>
            <a:pPr eaLnBrk="1" hangingPunct="1"/>
            <a:r>
              <a:rPr lang="en-US" b="1" dirty="0" smtClean="0"/>
              <a:t>No differences between ACT and </a:t>
            </a:r>
            <a:r>
              <a:rPr lang="en-US" b="1" dirty="0" err="1" smtClean="0"/>
              <a:t>psychodidactic</a:t>
            </a:r>
            <a:r>
              <a:rPr lang="en-US" b="1" dirty="0" smtClean="0"/>
              <a:t> class in satisfaction or drop out</a:t>
            </a:r>
          </a:p>
          <a:p>
            <a:pPr eaLnBrk="1" hangingPunct="1">
              <a:buNone/>
            </a:pPr>
            <a:endParaRPr lang="en-US" b="1" dirty="0" smtClean="0"/>
          </a:p>
          <a:p>
            <a:pPr eaLnBrk="1" hangingPunct="1"/>
            <a:r>
              <a:rPr lang="en-US" b="1" dirty="0" smtClean="0"/>
              <a:t>No adverse events of any sort in ACT</a:t>
            </a:r>
          </a:p>
          <a:p>
            <a:pPr eaLnBrk="1" hangingPunct="1"/>
            <a:endParaRPr lang="en-US" dirty="0" smtClean="0"/>
          </a:p>
          <a:p>
            <a:pPr lvl="1" eaLnBrk="1" hangingPunct="1"/>
            <a:endParaRPr lang="en-US" dirty="0" smtClean="0"/>
          </a:p>
          <a:p>
            <a:pPr eaLnBrk="1" hangingPunct="1">
              <a:buFont typeface="Wingdings"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381000"/>
          </a:xfrm>
        </p:spPr>
        <p:txBody>
          <a:bodyPr rtlCol="0">
            <a:normAutofit fontScale="90000"/>
          </a:bodyPr>
          <a:lstStyle/>
          <a:p>
            <a:pPr eaLnBrk="1" fontAlgn="auto" hangingPunct="1">
              <a:spcAft>
                <a:spcPts val="0"/>
              </a:spcAft>
              <a:defRPr/>
            </a:pPr>
            <a:r>
              <a:rPr lang="en-US" sz="4000" smtClean="0"/>
              <a:t>Class Evaluations: Most Impactful</a:t>
            </a:r>
          </a:p>
        </p:txBody>
      </p:sp>
      <p:sp>
        <p:nvSpPr>
          <p:cNvPr id="53251" name="Rectangle 3"/>
          <p:cNvSpPr>
            <a:spLocks noGrp="1" noChangeArrowheads="1"/>
          </p:cNvSpPr>
          <p:nvPr>
            <p:ph idx="1"/>
          </p:nvPr>
        </p:nvSpPr>
        <p:spPr>
          <a:xfrm>
            <a:off x="838200" y="1295400"/>
            <a:ext cx="7848600" cy="5410200"/>
          </a:xfrm>
        </p:spPr>
        <p:style>
          <a:lnRef idx="1">
            <a:schemeClr val="accent1"/>
          </a:lnRef>
          <a:fillRef idx="3">
            <a:schemeClr val="accent1"/>
          </a:fillRef>
          <a:effectRef idx="2">
            <a:schemeClr val="accent1"/>
          </a:effectRef>
          <a:fontRef idx="minor">
            <a:schemeClr val="lt1"/>
          </a:fontRef>
        </p:style>
        <p:txBody>
          <a:bodyPr/>
          <a:lstStyle/>
          <a:p>
            <a:pPr eaLnBrk="1" hangingPunct="1">
              <a:lnSpc>
                <a:spcPct val="80000"/>
              </a:lnSpc>
              <a:buFont typeface="Wingdings" charset="2"/>
              <a:buNone/>
            </a:pPr>
            <a:endParaRPr lang="en-US" sz="900" b="1" dirty="0" smtClean="0"/>
          </a:p>
          <a:p>
            <a:pPr eaLnBrk="1" hangingPunct="1">
              <a:lnSpc>
                <a:spcPct val="80000"/>
              </a:lnSpc>
            </a:pPr>
            <a:r>
              <a:rPr lang="en-US" b="1" dirty="0" smtClean="0"/>
              <a:t>Mindfulness (Noticing exercises)</a:t>
            </a:r>
          </a:p>
          <a:p>
            <a:pPr eaLnBrk="1" hangingPunct="1">
              <a:lnSpc>
                <a:spcPct val="80000"/>
              </a:lnSpc>
            </a:pPr>
            <a:endParaRPr lang="en-US" b="1" dirty="0" smtClean="0"/>
          </a:p>
          <a:p>
            <a:pPr eaLnBrk="1" hangingPunct="1">
              <a:lnSpc>
                <a:spcPct val="80000"/>
              </a:lnSpc>
            </a:pPr>
            <a:r>
              <a:rPr lang="en-US" b="1" dirty="0" smtClean="0"/>
              <a:t>Bus metaphor and getting to know one’s passengers</a:t>
            </a:r>
          </a:p>
          <a:p>
            <a:pPr eaLnBrk="1" hangingPunct="1">
              <a:lnSpc>
                <a:spcPct val="80000"/>
              </a:lnSpc>
            </a:pPr>
            <a:endParaRPr lang="en-US" b="1" dirty="0" smtClean="0"/>
          </a:p>
          <a:p>
            <a:pPr eaLnBrk="1" hangingPunct="1">
              <a:lnSpc>
                <a:spcPct val="80000"/>
              </a:lnSpc>
            </a:pPr>
            <a:r>
              <a:rPr lang="en-US" b="1" dirty="0" smtClean="0"/>
              <a:t>Leaves on a stream and learning to “let thoughts go by”</a:t>
            </a:r>
          </a:p>
          <a:p>
            <a:pPr eaLnBrk="1" hangingPunct="1">
              <a:lnSpc>
                <a:spcPct val="80000"/>
              </a:lnSpc>
            </a:pPr>
            <a:endParaRPr lang="en-US" b="1" dirty="0" smtClean="0"/>
          </a:p>
          <a:p>
            <a:pPr eaLnBrk="1" hangingPunct="1">
              <a:lnSpc>
                <a:spcPct val="80000"/>
              </a:lnSpc>
            </a:pPr>
            <a:r>
              <a:rPr lang="en-US" b="1" dirty="0" smtClean="0"/>
              <a:t>Eyes on exercise</a:t>
            </a:r>
          </a:p>
          <a:p>
            <a:pPr eaLnBrk="1" hangingPunct="1">
              <a:lnSpc>
                <a:spcPct val="80000"/>
              </a:lnSpc>
            </a:pPr>
            <a:endParaRPr lang="en-US" b="1" dirty="0" smtClean="0"/>
          </a:p>
          <a:p>
            <a:pPr eaLnBrk="1" hangingPunct="1">
              <a:lnSpc>
                <a:spcPct val="80000"/>
              </a:lnSpc>
            </a:pPr>
            <a:r>
              <a:rPr lang="en-US" b="1" dirty="0" smtClean="0"/>
              <a:t>Taking your mind for a walk</a:t>
            </a:r>
          </a:p>
          <a:p>
            <a:pPr eaLnBrk="1" hangingPunct="1">
              <a:lnSpc>
                <a:spcPct val="80000"/>
              </a:lnSpc>
            </a:pPr>
            <a:endParaRPr lang="en-US" b="1" dirty="0" smtClean="0"/>
          </a:p>
          <a:p>
            <a:pPr eaLnBrk="1" hangingPunct="1">
              <a:lnSpc>
                <a:spcPct val="80000"/>
              </a:lnSpc>
              <a:buFont typeface="Wingdings" charset="2"/>
              <a:buNone/>
            </a:pPr>
            <a:endParaRPr lang="en-US" sz="1600" b="1" dirty="0" smtClean="0"/>
          </a:p>
          <a:p>
            <a:pPr eaLnBrk="1" hangingPunct="1">
              <a:lnSpc>
                <a:spcPct val="80000"/>
              </a:lnSpc>
            </a:pPr>
            <a:endParaRPr lang="en-US" sz="16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txBody>
          <a:bodyPr rtlCol="0">
            <a:normAutofit/>
          </a:bodyPr>
          <a:lstStyle/>
          <a:p>
            <a:pPr eaLnBrk="1" fontAlgn="auto" hangingPunct="1">
              <a:spcAft>
                <a:spcPts val="0"/>
              </a:spcAft>
              <a:defRPr/>
            </a:pPr>
            <a:r>
              <a:rPr lang="en-US" dirty="0" smtClean="0"/>
              <a:t>ACT Class: Who Likes it Best?</a:t>
            </a:r>
          </a:p>
        </p:txBody>
      </p:sp>
      <p:sp>
        <p:nvSpPr>
          <p:cNvPr id="32771" name="Content Placeholder 2"/>
          <p:cNvSpPr>
            <a:spLocks noGrp="1"/>
          </p:cNvSpPr>
          <p:nvPr>
            <p:ph idx="1"/>
          </p:nvPr>
        </p:nvSpPr>
        <p:spPr>
          <a:xfrm>
            <a:off x="152400" y="1600200"/>
            <a:ext cx="8839200" cy="3276600"/>
          </a:xfrm>
        </p:spPr>
        <p:txBody>
          <a:bodyPr/>
          <a:lstStyle/>
          <a:p>
            <a:pPr eaLnBrk="1" hangingPunct="1">
              <a:buNone/>
            </a:pPr>
            <a:endParaRPr lang="en-US" b="1" dirty="0" smtClean="0"/>
          </a:p>
          <a:p>
            <a:pPr eaLnBrk="1" hangingPunct="1">
              <a:buNone/>
            </a:pPr>
            <a:endParaRPr lang="en-US" b="1" dirty="0" smtClean="0"/>
          </a:p>
          <a:p>
            <a:pPr eaLnBrk="1" hangingPunct="1">
              <a:buNone/>
            </a:pPr>
            <a:endParaRPr lang="en-US" b="1" dirty="0" smtClean="0"/>
          </a:p>
          <a:p>
            <a:pPr eaLnBrk="1" hangingPunct="1">
              <a:buNone/>
            </a:pPr>
            <a:r>
              <a:rPr lang="en-US" b="1" dirty="0" smtClean="0"/>
              <a:t>	          More Distressed or Less Distressed?</a:t>
            </a:r>
          </a:p>
          <a:p>
            <a:pPr eaLnBrk="1" hangingPunct="1"/>
            <a:endParaRPr lang="en-US" dirty="0" smtClean="0"/>
          </a:p>
          <a:p>
            <a:pPr lvl="1" eaLnBrk="1" hangingPunct="1"/>
            <a:endParaRPr lang="en-US" dirty="0" smtClean="0"/>
          </a:p>
          <a:p>
            <a:pPr eaLnBrk="1" hangingPunct="1">
              <a:buFont typeface="Wingdings" charset="2"/>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020762"/>
          </a:xfrm>
        </p:spPr>
        <p:txBody>
          <a:bodyPr>
            <a:normAutofit fontScale="90000"/>
          </a:bodyPr>
          <a:lstStyle/>
          <a:p>
            <a:r>
              <a:rPr lang="en-US" dirty="0" smtClean="0"/>
              <a:t>Class </a:t>
            </a:r>
            <a:r>
              <a:rPr lang="en-US" dirty="0" smtClean="0"/>
              <a:t>satisfaction: More Distressed Students Like ACT </a:t>
            </a:r>
            <a:r>
              <a:rPr lang="en-US" dirty="0" smtClean="0"/>
              <a:t>Better</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486400" y="4648200"/>
            <a:ext cx="32004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Psych Distress *</a:t>
            </a:r>
            <a:r>
              <a:rPr lang="en-US" dirty="0" err="1" smtClean="0"/>
              <a:t>cond</a:t>
            </a:r>
            <a:r>
              <a:rPr lang="en-US" dirty="0" smtClean="0"/>
              <a:t>: </a:t>
            </a:r>
            <a:r>
              <a:rPr lang="en-US" i="1" dirty="0" smtClean="0"/>
              <a:t>p </a:t>
            </a:r>
            <a:r>
              <a:rPr lang="en-US" dirty="0" smtClean="0"/>
              <a:t>= .01</a:t>
            </a:r>
            <a:endParaRPr lang="en-US" dirty="0"/>
          </a:p>
        </p:txBody>
      </p:sp>
      <p:sp>
        <p:nvSpPr>
          <p:cNvPr id="6" name="TextBox 5"/>
          <p:cNvSpPr txBox="1"/>
          <p:nvPr/>
        </p:nvSpPr>
        <p:spPr>
          <a:xfrm>
            <a:off x="1524000" y="6172200"/>
            <a:ext cx="6629400" cy="369332"/>
          </a:xfrm>
          <a:prstGeom prst="rect">
            <a:avLst/>
          </a:prstGeom>
          <a:noFill/>
        </p:spPr>
        <p:txBody>
          <a:bodyPr wrap="square" rtlCol="0">
            <a:spAutoFit/>
          </a:bodyPr>
          <a:lstStyle/>
          <a:p>
            <a:r>
              <a:rPr lang="en-US" b="1" dirty="0" smtClean="0"/>
              <a:t>General Health Questionnaire (GHQ)  quartiles (up is bad)</a:t>
            </a:r>
          </a:p>
        </p:txBody>
      </p:sp>
      <p:sp>
        <p:nvSpPr>
          <p:cNvPr id="7" name="TextBox 6"/>
          <p:cNvSpPr txBox="1"/>
          <p:nvPr/>
        </p:nvSpPr>
        <p:spPr>
          <a:xfrm>
            <a:off x="304800" y="1219200"/>
            <a:ext cx="8839200" cy="369332"/>
          </a:xfrm>
          <a:prstGeom prst="rect">
            <a:avLst/>
          </a:prstGeom>
          <a:noFill/>
        </p:spPr>
        <p:txBody>
          <a:bodyPr wrap="square" rtlCol="0">
            <a:spAutoFit/>
          </a:bodyPr>
          <a:lstStyle/>
          <a:p>
            <a:r>
              <a:rPr lang="en-US" b="1" dirty="0" smtClean="0"/>
              <a:t>Student Evaluation of Educational Quality (SEEQ)  total  (up is good)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dirty="0" smtClean="0"/>
              <a:t>Student Support Network (SSN)</a:t>
            </a:r>
          </a:p>
        </p:txBody>
      </p:sp>
      <p:sp>
        <p:nvSpPr>
          <p:cNvPr id="47107" name="Content Placeholder 2"/>
          <p:cNvSpPr>
            <a:spLocks noGrp="1"/>
          </p:cNvSpPr>
          <p:nvPr>
            <p:ph idx="1"/>
          </p:nvPr>
        </p:nvSpPr>
        <p:spPr>
          <a:xfrm>
            <a:off x="457200" y="1600200"/>
            <a:ext cx="8229600" cy="5029200"/>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dirty="0" smtClean="0"/>
              <a:t>Peer Mentoring</a:t>
            </a:r>
          </a:p>
          <a:p>
            <a:pPr lvl="1" eaLnBrk="1" hangingPunct="1"/>
            <a:r>
              <a:rPr lang="en-US" dirty="0" smtClean="0">
                <a:cs typeface="ＭＳ Ｐゴシック" charset="-128"/>
              </a:rPr>
              <a:t>Charles Morse, Worcester Polytechnic Institute</a:t>
            </a:r>
          </a:p>
          <a:p>
            <a:pPr lvl="1" eaLnBrk="1" hangingPunct="1"/>
            <a:r>
              <a:rPr lang="en-US" dirty="0" smtClean="0">
                <a:cs typeface="ＭＳ Ｐゴシック" charset="-128"/>
              </a:rPr>
              <a:t>6 sessions, 1 hour each</a:t>
            </a:r>
          </a:p>
          <a:p>
            <a:pPr lvl="1" eaLnBrk="1" hangingPunct="1"/>
            <a:r>
              <a:rPr lang="en-US" dirty="0" smtClean="0">
                <a:cs typeface="ＭＳ Ｐゴシック" charset="-128"/>
              </a:rPr>
              <a:t>ACT Light: ubiquity of human suffering, modeling psychological flexibility, acceptance, valued-based actions, backpack metaphor, perspective taking</a:t>
            </a:r>
          </a:p>
          <a:p>
            <a:pPr lvl="1" eaLnBrk="1" hangingPunct="1"/>
            <a:r>
              <a:rPr lang="en-US" dirty="0" smtClean="0">
                <a:cs typeface="ＭＳ Ｐゴシック" charset="-128"/>
              </a:rPr>
              <a:t>Other: </a:t>
            </a:r>
            <a:r>
              <a:rPr lang="en-US" dirty="0" err="1" smtClean="0">
                <a:cs typeface="ＭＳ Ｐゴシック" charset="-128"/>
              </a:rPr>
              <a:t>Rogerian</a:t>
            </a:r>
            <a:r>
              <a:rPr lang="en-US" dirty="0" smtClean="0">
                <a:cs typeface="ＭＳ Ｐゴシック" charset="-128"/>
              </a:rPr>
              <a:t> stuff – listening &amp; </a:t>
            </a:r>
            <a:r>
              <a:rPr lang="en-US" dirty="0" smtClean="0">
                <a:cs typeface="ＭＳ Ｐゴシック" charset="-128"/>
              </a:rPr>
              <a:t>validation</a:t>
            </a:r>
          </a:p>
          <a:p>
            <a:pPr lvl="1" eaLnBrk="1" hangingPunct="1"/>
            <a:r>
              <a:rPr lang="en-US" dirty="0" smtClean="0">
                <a:cs typeface="ＭＳ Ｐゴシック" charset="-128"/>
              </a:rPr>
              <a:t>See Morse, 2013 Reference below</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382000" cy="2087562"/>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dirty="0" smtClean="0"/>
              <a:t>ACT on College Life: </a:t>
            </a:r>
            <a:br>
              <a:rPr lang="en-US" dirty="0" smtClean="0"/>
            </a:br>
            <a:r>
              <a:rPr lang="en-US" dirty="0" smtClean="0"/>
              <a:t>A Guided Self-Help </a:t>
            </a:r>
            <a:r>
              <a:rPr lang="en-US" dirty="0" smtClean="0"/>
              <a:t>Program for College Counseling Centers</a:t>
            </a:r>
            <a:endParaRPr lang="en-US" dirty="0" smtClean="0"/>
          </a:p>
        </p:txBody>
      </p:sp>
      <p:sp>
        <p:nvSpPr>
          <p:cNvPr id="47107" name="Content Placeholder 2"/>
          <p:cNvSpPr>
            <a:spLocks noGrp="1"/>
          </p:cNvSpPr>
          <p:nvPr>
            <p:ph idx="1"/>
          </p:nvPr>
        </p:nvSpPr>
        <p:spPr>
          <a:xfrm>
            <a:off x="381000" y="2514600"/>
            <a:ext cx="8229600" cy="3505200"/>
          </a:xfrm>
        </p:spPr>
        <p:style>
          <a:lnRef idx="1">
            <a:schemeClr val="accent1"/>
          </a:lnRef>
          <a:fillRef idx="3">
            <a:schemeClr val="accent1"/>
          </a:fillRef>
          <a:effectRef idx="2">
            <a:schemeClr val="accent1"/>
          </a:effectRef>
          <a:fontRef idx="minor">
            <a:schemeClr val="lt1"/>
          </a:fontRef>
        </p:style>
        <p:txBody>
          <a:bodyPr/>
          <a:lstStyle/>
          <a:p>
            <a:pPr algn="ctr">
              <a:buNone/>
            </a:pPr>
            <a:r>
              <a:rPr lang="en-US" sz="2800" dirty="0" smtClean="0"/>
              <a:t>Michael Levin, Jacqueline Pistorello, </a:t>
            </a:r>
          </a:p>
          <a:p>
            <a:pPr algn="ctr">
              <a:buNone/>
            </a:pPr>
            <a:r>
              <a:rPr lang="en-US" sz="2800" dirty="0" smtClean="0"/>
              <a:t>Steven C. Hayes,  John Seeley, &amp; </a:t>
            </a:r>
            <a:r>
              <a:rPr lang="en-US" sz="2800" dirty="0" err="1" smtClean="0"/>
              <a:t>Crissa</a:t>
            </a:r>
            <a:r>
              <a:rPr lang="en-US" sz="2800" dirty="0" smtClean="0"/>
              <a:t> Levin</a:t>
            </a:r>
            <a:r>
              <a:rPr lang="en-US" sz="2400" dirty="0" smtClean="0"/>
              <a:t> </a:t>
            </a:r>
          </a:p>
          <a:p>
            <a:endParaRPr lang="en-US" sz="2400" dirty="0" smtClean="0"/>
          </a:p>
          <a:p>
            <a:pPr>
              <a:buNone/>
            </a:pPr>
            <a:r>
              <a:rPr lang="en-US" sz="2000" dirty="0" smtClean="0"/>
              <a:t>This research was supported by two Phase I Small Business Innovation Research grants from the National Institute of Mental Health, R43MH085336 (PIs: Levin, Pistorello, &amp; Hayes) awarded to Contextual Change LLC</a:t>
            </a:r>
          </a:p>
          <a:p>
            <a:pPr eaLnBrk="1" hangingPunct="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9921" y="0"/>
            <a:ext cx="8229600" cy="990600"/>
          </a:xfrm>
        </p:spPr>
        <p:txBody>
          <a:bodyPr/>
          <a:lstStyle/>
          <a:p>
            <a:r>
              <a:rPr lang="en-US" dirty="0" smtClean="0">
                <a:solidFill>
                  <a:srgbClr val="FFFF00"/>
                </a:solidFill>
              </a:rPr>
              <a:t>Self-Help Modules: Multimedia</a:t>
            </a:r>
            <a:endParaRPr lang="en-US" dirty="0">
              <a:solidFill>
                <a:srgbClr val="FFFF00"/>
              </a:solidFill>
            </a:endParaRPr>
          </a:p>
        </p:txBody>
      </p:sp>
      <p:sp>
        <p:nvSpPr>
          <p:cNvPr id="3" name="Content Placeholder 2"/>
          <p:cNvSpPr>
            <a:spLocks noGrp="1"/>
          </p:cNvSpPr>
          <p:nvPr>
            <p:ph idx="1"/>
          </p:nvPr>
        </p:nvSpPr>
        <p:spPr/>
        <p:txBody>
          <a:bodyPr/>
          <a:lstStyle/>
          <a:p>
            <a:endParaRPr lang="en-US"/>
          </a:p>
        </p:txBody>
      </p:sp>
      <p:pic>
        <p:nvPicPr>
          <p:cNvPr id="4" name="Picture 1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1669" t="16667" r="22108" b="13718"/>
          <a:stretch>
            <a:fillRect/>
          </a:stretch>
        </p:blipFill>
        <p:spPr bwMode="auto">
          <a:xfrm>
            <a:off x="435429" y="990600"/>
            <a:ext cx="3907971" cy="272820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1997" t="17125" r="22137" b="8501"/>
          <a:stretch>
            <a:fillRect/>
          </a:stretch>
        </p:blipFill>
        <p:spPr bwMode="auto">
          <a:xfrm>
            <a:off x="459921" y="3958411"/>
            <a:ext cx="3883479" cy="289958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 name="Picture 73"/>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0943" t="17375" r="21013" b="5251"/>
          <a:stretch>
            <a:fillRect/>
          </a:stretch>
        </p:blipFill>
        <p:spPr bwMode="auto">
          <a:xfrm>
            <a:off x="4876800" y="990600"/>
            <a:ext cx="3743325" cy="280404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098" name="Picture 115"/>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0943" t="17125" r="21153" b="6000"/>
          <a:stretch>
            <a:fillRect/>
          </a:stretch>
        </p:blipFill>
        <p:spPr bwMode="auto">
          <a:xfrm>
            <a:off x="4876800" y="4011802"/>
            <a:ext cx="3743326" cy="27928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76447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You should be able to:</a:t>
            </a:r>
          </a:p>
        </p:txBody>
      </p:sp>
      <p:sp>
        <p:nvSpPr>
          <p:cNvPr id="3" name="Content Placeholder 2"/>
          <p:cNvSpPr>
            <a:spLocks noGrp="1"/>
          </p:cNvSpPr>
          <p:nvPr>
            <p:ph idx="1"/>
          </p:nvPr>
        </p:nvSpPr>
        <p:spPr>
          <a:xfrm>
            <a:off x="457200" y="1295400"/>
            <a:ext cx="8229600" cy="5257800"/>
          </a:xfrm>
        </p:spPr>
        <p:style>
          <a:lnRef idx="1">
            <a:schemeClr val="accent1"/>
          </a:lnRef>
          <a:fillRef idx="2">
            <a:schemeClr val="accent1"/>
          </a:fillRef>
          <a:effectRef idx="1">
            <a:schemeClr val="accent1"/>
          </a:effectRef>
          <a:fontRef idx="minor">
            <a:schemeClr val="dk1"/>
          </a:fontRef>
        </p:style>
        <p:txBody>
          <a:bodyPr/>
          <a:lstStyle/>
          <a:p>
            <a:pPr eaLnBrk="1" hangingPunct="1">
              <a:buFont typeface="Arial" charset="0"/>
              <a:buNone/>
            </a:pPr>
            <a:endParaRPr lang="en-US" dirty="0" smtClean="0"/>
          </a:p>
          <a:p>
            <a:pPr eaLnBrk="1" hangingPunct="1"/>
            <a:r>
              <a:rPr lang="en-US" dirty="0" smtClean="0"/>
              <a:t>Know some stats about college students</a:t>
            </a:r>
          </a:p>
          <a:p>
            <a:pPr eaLnBrk="1" hangingPunct="1"/>
            <a:r>
              <a:rPr lang="en-US" dirty="0" smtClean="0"/>
              <a:t>Describe 2-3 ways to implement ACT interventions with college students/campuses</a:t>
            </a:r>
          </a:p>
          <a:p>
            <a:pPr eaLnBrk="1" hangingPunct="1"/>
            <a:r>
              <a:rPr lang="en-US" dirty="0" smtClean="0"/>
              <a:t>Apply knowledge of 2-3 challenges (and solutions) to using ACT in college settings</a:t>
            </a:r>
          </a:p>
          <a:p>
            <a:pPr eaLnBrk="1" hangingPunct="1"/>
            <a:r>
              <a:rPr lang="en-US" dirty="0" smtClean="0"/>
              <a:t>Know where to go for further help when trying to apply this knowledge</a:t>
            </a:r>
          </a:p>
          <a:p>
            <a:pPr eaLnBrk="1" hangingPunct="1"/>
            <a:endParaRPr lang="en-US" dirty="0" smtClean="0"/>
          </a:p>
        </p:txBody>
      </p:sp>
      <p:pic>
        <p:nvPicPr>
          <p:cNvPr id="17412" name="Picture 2"/>
          <p:cNvPicPr>
            <a:picLocks noChangeAspect="1"/>
          </p:cNvPicPr>
          <p:nvPr/>
        </p:nvPicPr>
        <p:blipFill>
          <a:blip r:embed="rId4"/>
          <a:srcRect/>
          <a:stretch>
            <a:fillRect/>
          </a:stretch>
        </p:blipFill>
        <p:spPr bwMode="auto">
          <a:xfrm>
            <a:off x="8077200" y="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381000"/>
          </a:xfrm>
        </p:spPr>
        <p:txBody>
          <a:bodyPr rtlCol="0">
            <a:normAutofit fontScale="90000"/>
          </a:bodyPr>
          <a:lstStyle/>
          <a:p>
            <a:pPr eaLnBrk="1" fontAlgn="auto" hangingPunct="1">
              <a:spcAft>
                <a:spcPts val="0"/>
              </a:spcAft>
              <a:defRPr/>
            </a:pPr>
            <a:r>
              <a:rPr lang="en-US" sz="4000" dirty="0" smtClean="0"/>
              <a:t>Counselor Dashboard: Training</a:t>
            </a:r>
            <a:endParaRPr lang="en-US" sz="4000" dirty="0" smtClean="0"/>
          </a:p>
        </p:txBody>
      </p:sp>
      <p:pic>
        <p:nvPicPr>
          <p:cNvPr id="4" name="Picture 3" descr="ccc_mockups_Feb_2_2012 4.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85800" y="685800"/>
            <a:ext cx="7467600" cy="674036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381000"/>
          </a:xfrm>
        </p:spPr>
        <p:txBody>
          <a:bodyPr rtlCol="0">
            <a:normAutofit fontScale="90000"/>
          </a:bodyPr>
          <a:lstStyle/>
          <a:p>
            <a:pPr eaLnBrk="1" fontAlgn="auto" hangingPunct="1">
              <a:spcAft>
                <a:spcPts val="0"/>
              </a:spcAft>
              <a:defRPr/>
            </a:pPr>
            <a:r>
              <a:rPr lang="en-US" sz="4000" dirty="0" smtClean="0"/>
              <a:t>Counselor Dashboard: Clients</a:t>
            </a:r>
            <a:endParaRPr lang="en-US" sz="4000" dirty="0" smtClean="0"/>
          </a:p>
        </p:txBody>
      </p:sp>
      <p:pic>
        <p:nvPicPr>
          <p:cNvPr id="5" name="Picture 4" descr="ccc_mockups_Feb_2_2012 1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38200" y="851647"/>
            <a:ext cx="7162800" cy="813995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dirty="0" smtClean="0"/>
              <a:t>Resources</a:t>
            </a:r>
          </a:p>
        </p:txBody>
      </p:sp>
      <p:pic>
        <p:nvPicPr>
          <p:cNvPr id="56323" name="Content Placeholder 5" descr="book_cover.jpg"/>
          <p:cNvPicPr>
            <a:picLocks noGrp="1" noChangeAspect="1"/>
          </p:cNvPicPr>
          <p:nvPr>
            <p:ph sz="half" idx="1"/>
          </p:nvPr>
        </p:nvPicPr>
        <p:blipFill>
          <a:blip r:embed="rId3"/>
          <a:srcRect l="-16924" r="-16924"/>
          <a:stretch>
            <a:fillRect/>
          </a:stretch>
        </p:blipFill>
        <p:spPr>
          <a:xfrm>
            <a:off x="-228600" y="1524000"/>
            <a:ext cx="4038600" cy="4525963"/>
          </a:xfrm>
        </p:spPr>
      </p:pic>
      <p:sp>
        <p:nvSpPr>
          <p:cNvPr id="56324" name="Content Placeholder 4"/>
          <p:cNvSpPr>
            <a:spLocks noGrp="1"/>
          </p:cNvSpPr>
          <p:nvPr>
            <p:ph sz="half" idx="2"/>
          </p:nvPr>
        </p:nvSpPr>
        <p:spPr>
          <a:xfrm>
            <a:off x="3962400" y="1600201"/>
            <a:ext cx="5181600" cy="4495800"/>
          </a:xfrm>
        </p:spPr>
        <p:txBody>
          <a:bodyPr/>
          <a:lstStyle/>
          <a:p>
            <a:pPr eaLnBrk="1" hangingPunct="1">
              <a:buNone/>
            </a:pPr>
            <a:endParaRPr lang="en-US" dirty="0" smtClean="0">
              <a:hlinkClick r:id="rId4"/>
            </a:endParaRPr>
          </a:p>
          <a:p>
            <a:pPr eaLnBrk="1" hangingPunct="1"/>
            <a:r>
              <a:rPr lang="en-US" dirty="0" smtClean="0">
                <a:hlinkClick r:id="rId4"/>
              </a:rPr>
              <a:t>New </a:t>
            </a:r>
            <a:r>
              <a:rPr lang="en-US" dirty="0" smtClean="0">
                <a:hlinkClick r:id="rId4"/>
              </a:rPr>
              <a:t>Harbinger </a:t>
            </a:r>
            <a:r>
              <a:rPr lang="en-US" dirty="0" smtClean="0">
                <a:hlinkClick r:id="rId4"/>
              </a:rPr>
              <a:t>Website</a:t>
            </a:r>
            <a:r>
              <a:rPr lang="en-US" dirty="0" smtClean="0"/>
              <a:t> (for free access to Appendix materials)</a:t>
            </a:r>
          </a:p>
          <a:p>
            <a:pPr eaLnBrk="1" hangingPunct="1">
              <a:buNone/>
            </a:pPr>
            <a:endParaRPr lang="en-US" dirty="0" smtClean="0"/>
          </a:p>
          <a:p>
            <a:pPr eaLnBrk="1" hangingPunct="1">
              <a:buNone/>
            </a:pPr>
            <a:r>
              <a:rPr lang="en-US" dirty="0" smtClean="0"/>
              <a:t>Feel free to contact me:</a:t>
            </a:r>
          </a:p>
          <a:p>
            <a:pPr eaLnBrk="1" hangingPunct="1">
              <a:buNone/>
            </a:pPr>
            <a:endParaRPr lang="en-US" dirty="0" smtClean="0"/>
          </a:p>
          <a:p>
            <a:pPr eaLnBrk="1" hangingPunct="1">
              <a:buNone/>
            </a:pPr>
            <a:r>
              <a:rPr lang="en-US" dirty="0" err="1" smtClean="0"/>
              <a:t>Jacqueline.Pistorello@gmail.com</a:t>
            </a:r>
            <a:endParaRPr lang="en-US" dirty="0" smtClean="0"/>
          </a:p>
          <a:p>
            <a:pPr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639762"/>
          </a:xfrm>
        </p:spPr>
        <p:txBody>
          <a:bodyPr/>
          <a:lstStyle/>
          <a:p>
            <a:pPr eaLnBrk="1" hangingPunct="1"/>
            <a:r>
              <a:rPr lang="en-US" dirty="0" smtClean="0"/>
              <a:t>References</a:t>
            </a:r>
            <a:endParaRPr lang="en-US" dirty="0" smtClean="0"/>
          </a:p>
        </p:txBody>
      </p:sp>
      <p:sp>
        <p:nvSpPr>
          <p:cNvPr id="5" name="Content Placeholder 4"/>
          <p:cNvSpPr>
            <a:spLocks noGrp="1"/>
          </p:cNvSpPr>
          <p:nvPr>
            <p:ph sz="half" idx="1"/>
          </p:nvPr>
        </p:nvSpPr>
        <p:spPr>
          <a:xfrm>
            <a:off x="457200" y="1066800"/>
            <a:ext cx="8305800" cy="5059363"/>
          </a:xfrm>
        </p:spPr>
        <p:txBody>
          <a:bodyPr/>
          <a:lstStyle/>
          <a:p>
            <a:r>
              <a:rPr lang="en-US" sz="1600" dirty="0" smtClean="0"/>
              <a:t>American </a:t>
            </a:r>
            <a:r>
              <a:rPr lang="en-US" sz="1600" dirty="0" smtClean="0"/>
              <a:t>College Health Association (ACHA, </a:t>
            </a:r>
            <a:r>
              <a:rPr lang="en-US" sz="1600" dirty="0" smtClean="0"/>
              <a:t>2012)</a:t>
            </a:r>
            <a:r>
              <a:rPr lang="en-US" sz="1600" dirty="0" smtClean="0"/>
              <a:t>. ACHA-National College Health Assessment II: Reference group executive summary Spring 2011. Hanover MD: American College Health Association</a:t>
            </a:r>
            <a:r>
              <a:rPr lang="en-US" sz="1600" dirty="0" smtClean="0"/>
              <a:t>.</a:t>
            </a:r>
          </a:p>
          <a:p>
            <a:r>
              <a:rPr lang="en-US" sz="1600" dirty="0" smtClean="0"/>
              <a:t>Blanco, C., Okuda, M., Wright, C., </a:t>
            </a:r>
            <a:r>
              <a:rPr lang="en-US" sz="1600" dirty="0" err="1" smtClean="0"/>
              <a:t>Hasin</a:t>
            </a:r>
            <a:r>
              <a:rPr lang="en-US" sz="1600" dirty="0" smtClean="0"/>
              <a:t>, D.S., Grant, B.F., et al. (2008). Mental health of college students and their non-college-attending peers: Results from the national epidemiologic study on alcohol related conditions. </a:t>
            </a:r>
            <a:r>
              <a:rPr lang="en-US" sz="1600" i="1" dirty="0" smtClean="0"/>
              <a:t>Archives of General Psychiatry, 65</a:t>
            </a:r>
            <a:r>
              <a:rPr lang="en-US" sz="1600" dirty="0" smtClean="0"/>
              <a:t>, 1429-1437</a:t>
            </a:r>
            <a:r>
              <a:rPr lang="en-US" sz="1600" dirty="0" smtClean="0"/>
              <a:t>.</a:t>
            </a:r>
          </a:p>
          <a:p>
            <a:r>
              <a:rPr lang="en-US" sz="1600" dirty="0" smtClean="0"/>
              <a:t>Center for Collegiate Mental Health (2013). 2012 Annual Report (Publication No. STA 13-68</a:t>
            </a:r>
            <a:r>
              <a:rPr lang="en-US" sz="1600" dirty="0" smtClean="0"/>
              <a:t>).</a:t>
            </a:r>
          </a:p>
          <a:p>
            <a:r>
              <a:rPr lang="en-US" sz="1600" dirty="0" smtClean="0"/>
              <a:t>Gallagher, R. (2013). </a:t>
            </a:r>
            <a:r>
              <a:rPr lang="en-US" sz="1600" i="1" dirty="0" smtClean="0"/>
              <a:t>National Survey of College Counseling 2012, Monograph Series Number 9T</a:t>
            </a:r>
            <a:r>
              <a:rPr lang="en-US" sz="1600" dirty="0" smtClean="0"/>
              <a:t>. Pittsburgh, PA: The International Association of Counseling Services, Inc</a:t>
            </a:r>
            <a:r>
              <a:rPr lang="en-US" sz="1600" dirty="0" smtClean="0"/>
              <a:t>.</a:t>
            </a:r>
            <a:endParaRPr lang="en-US" dirty="0" smtClean="0"/>
          </a:p>
          <a:p>
            <a:r>
              <a:rPr lang="en-US" sz="1600" dirty="0" smtClean="0"/>
              <a:t>Hayes</a:t>
            </a:r>
            <a:r>
              <a:rPr lang="en-US" sz="1600" dirty="0" smtClean="0"/>
              <a:t>, S.C., Pistorello, J., Levin, M. (2013) Mindfulness and acceptance in college students: Why it matters. In J. Pistorello (Ed.), </a:t>
            </a:r>
            <a:r>
              <a:rPr lang="en-US" sz="1600" i="1" dirty="0" smtClean="0"/>
              <a:t>Mindfulness and acceptance for counseling college students: Theory and practical applications for intervention, prevention, and outreach</a:t>
            </a:r>
            <a:r>
              <a:rPr lang="en-US" sz="1600" dirty="0" smtClean="0"/>
              <a:t>. Oakland, CA: New Harbinger.</a:t>
            </a:r>
            <a:r>
              <a:rPr lang="en-US" sz="1600" dirty="0" smtClean="0"/>
              <a:t> </a:t>
            </a:r>
            <a:endParaRPr lang="en-US" dirty="0" smtClean="0"/>
          </a:p>
          <a:p>
            <a:r>
              <a:rPr lang="en-US" sz="1600" dirty="0" smtClean="0"/>
              <a:t>Morse, C. (2013). Teaching mindfulness and acceptance within college communities to enhance peer support. In J. Pistorello (Ed.), </a:t>
            </a:r>
            <a:r>
              <a:rPr lang="en-US" sz="1600" i="1" dirty="0" smtClean="0"/>
              <a:t>Mindfulness and acceptance for counseling college students: Theory and practical applications for intervention, prevention, and outreach</a:t>
            </a:r>
            <a:r>
              <a:rPr lang="en-US" sz="1600" dirty="0" smtClean="0"/>
              <a:t>. Oakland, CA: New Harbinger</a:t>
            </a:r>
            <a:r>
              <a:rPr lang="en-US" sz="1600" dirty="0" smtClean="0"/>
              <a:t>.</a:t>
            </a:r>
          </a:p>
          <a:p>
            <a:r>
              <a:rPr lang="en-US" sz="1600" dirty="0" smtClean="0"/>
              <a:t>Pistorello, J., Hayes, S. C., Lillis, J., Long, D., Christodoulou, V., </a:t>
            </a:r>
            <a:r>
              <a:rPr lang="en-US" sz="1600" dirty="0" err="1" smtClean="0"/>
              <a:t>LeJeune</a:t>
            </a:r>
            <a:r>
              <a:rPr lang="en-US" sz="1600" dirty="0" smtClean="0"/>
              <a:t>, J., et al., (2013). Acceptance and Commitment Therapy (ACT) in classroom settings. In J. Pistorello (Ed.), </a:t>
            </a:r>
            <a:r>
              <a:rPr lang="en-US" sz="1600" i="1" dirty="0" smtClean="0"/>
              <a:t>Mindfulness and acceptance for counseling college students: Theory and practical applications for intervention, prevention, and outreach</a:t>
            </a:r>
            <a:r>
              <a:rPr lang="en-US" sz="1600" dirty="0" smtClean="0"/>
              <a:t>. Oakland, CA: New Harbinger</a:t>
            </a:r>
            <a:r>
              <a:rPr lang="en-US" sz="1600"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639762"/>
          </a:xfrm>
        </p:spPr>
        <p:txBody>
          <a:bodyPr/>
          <a:lstStyle/>
          <a:p>
            <a:pPr eaLnBrk="1" hangingPunct="1"/>
            <a:r>
              <a:rPr lang="en-US" dirty="0" smtClean="0"/>
              <a:t>References Continued</a:t>
            </a:r>
            <a:endParaRPr lang="en-US" dirty="0" smtClean="0"/>
          </a:p>
        </p:txBody>
      </p:sp>
      <p:sp>
        <p:nvSpPr>
          <p:cNvPr id="5" name="Content Placeholder 4"/>
          <p:cNvSpPr>
            <a:spLocks noGrp="1"/>
          </p:cNvSpPr>
          <p:nvPr>
            <p:ph sz="half" idx="1"/>
          </p:nvPr>
        </p:nvSpPr>
        <p:spPr>
          <a:xfrm>
            <a:off x="457200" y="1066800"/>
            <a:ext cx="8305800" cy="5059363"/>
          </a:xfrm>
        </p:spPr>
        <p:txBody>
          <a:bodyPr/>
          <a:lstStyle/>
          <a:p>
            <a:r>
              <a:rPr lang="en-US" sz="1600" dirty="0" smtClean="0"/>
              <a:t>Silverman, M. M., Meyer, P. M., Sloan, F., et al. (1997).The big ten student suicide study: A 10-year study of suicides on </a:t>
            </a:r>
            <a:r>
              <a:rPr lang="en-US" sz="1600" dirty="0" err="1" smtClean="0"/>
              <a:t>midwestern</a:t>
            </a:r>
            <a:r>
              <a:rPr lang="en-US" sz="1600" dirty="0" smtClean="0"/>
              <a:t> university campuses. </a:t>
            </a:r>
            <a:r>
              <a:rPr lang="en-US" sz="1600" i="1" dirty="0" smtClean="0"/>
              <a:t>Suicide and Life-Threatening Behavior, 27</a:t>
            </a:r>
            <a:r>
              <a:rPr lang="en-US" sz="1600" dirty="0" smtClean="0"/>
              <a:t>, 285–303</a:t>
            </a:r>
            <a:r>
              <a:rPr lang="en-US" sz="1600" dirty="0" smtClean="0"/>
              <a:t>.</a:t>
            </a:r>
          </a:p>
          <a:p>
            <a:r>
              <a:rPr lang="en-US" sz="1600" dirty="0" smtClean="0"/>
              <a:t>Whitlock, J., </a:t>
            </a:r>
            <a:r>
              <a:rPr lang="en-US" sz="1600" dirty="0" err="1" smtClean="0"/>
              <a:t>Muehlenkamp</a:t>
            </a:r>
            <a:r>
              <a:rPr lang="en-US" sz="1600" dirty="0" smtClean="0"/>
              <a:t>, J., </a:t>
            </a:r>
            <a:r>
              <a:rPr lang="en-US" sz="1600" dirty="0" err="1" smtClean="0"/>
              <a:t>Purington</a:t>
            </a:r>
            <a:r>
              <a:rPr lang="en-US" sz="1600" dirty="0" smtClean="0"/>
              <a:t>, A., </a:t>
            </a:r>
            <a:r>
              <a:rPr lang="en-US" sz="1600" dirty="0" err="1" smtClean="0"/>
              <a:t>Eckenrode</a:t>
            </a:r>
            <a:r>
              <a:rPr lang="en-US" sz="1600" dirty="0" smtClean="0"/>
              <a:t>, J., </a:t>
            </a:r>
            <a:r>
              <a:rPr lang="en-US" sz="1600" dirty="0" err="1" smtClean="0"/>
              <a:t>Barreira</a:t>
            </a:r>
            <a:r>
              <a:rPr lang="en-US" sz="1600" dirty="0" smtClean="0"/>
              <a:t>, P., </a:t>
            </a:r>
            <a:r>
              <a:rPr lang="en-US" sz="1600" dirty="0" err="1" smtClean="0"/>
              <a:t>Baral</a:t>
            </a:r>
            <a:r>
              <a:rPr lang="en-US" sz="1600" dirty="0" smtClean="0"/>
              <a:t> Abrams, G., &amp; ... Knox, K. (2011). </a:t>
            </a:r>
            <a:r>
              <a:rPr lang="en-US" sz="1600" dirty="0" err="1" smtClean="0"/>
              <a:t>Nonsuicidal</a:t>
            </a:r>
            <a:r>
              <a:rPr lang="en-US" sz="1600" dirty="0" smtClean="0"/>
              <a:t> Self-injury in a College Population: General Trends and Sex Differences. </a:t>
            </a:r>
            <a:r>
              <a:rPr lang="en-US" sz="1600" i="1" dirty="0" smtClean="0"/>
              <a:t>Journal Of American College Health</a:t>
            </a:r>
            <a:r>
              <a:rPr lang="en-US" sz="1600" dirty="0" smtClean="0"/>
              <a:t>, </a:t>
            </a:r>
            <a:r>
              <a:rPr lang="en-US" sz="1600" i="1" dirty="0" smtClean="0"/>
              <a:t>59</a:t>
            </a:r>
            <a:r>
              <a:rPr lang="en-US" sz="1600" dirty="0" smtClean="0"/>
              <a:t>(8), 691-698.</a:t>
            </a:r>
            <a:r>
              <a:rPr lang="en-US" sz="1600" dirty="0" smtClean="0"/>
              <a:t> </a:t>
            </a:r>
          </a:p>
          <a:p>
            <a:r>
              <a:rPr lang="en-US" sz="1600" dirty="0" smtClean="0"/>
              <a:t>Whitlock, J.L. (in preparation). Mental health trajectories and psychological and social antecedents: The role </a:t>
            </a:r>
            <a:r>
              <a:rPr lang="en-US" sz="1600" dirty="0" smtClean="0"/>
              <a:t>of emotion </a:t>
            </a:r>
            <a:r>
              <a:rPr lang="en-US" sz="1600" dirty="0" smtClean="0"/>
              <a:t>regulation, social connection, and meaning.</a:t>
            </a:r>
            <a:endParaRPr lang="en-US" sz="16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College/</a:t>
            </a:r>
            <a:r>
              <a:rPr lang="en-US" dirty="0" err="1" smtClean="0"/>
              <a:t>Uni</a:t>
            </a:r>
            <a:endParaRPr lang="en-US" dirty="0" smtClean="0"/>
          </a:p>
        </p:txBody>
      </p:sp>
      <p:pic>
        <p:nvPicPr>
          <p:cNvPr id="17412" name="Picture 2"/>
          <p:cNvPicPr>
            <a:picLocks noChangeAspect="1"/>
          </p:cNvPicPr>
          <p:nvPr/>
        </p:nvPicPr>
        <p:blipFill>
          <a:blip r:embed="rId4"/>
          <a:srcRect/>
          <a:stretch>
            <a:fillRect/>
          </a:stretch>
        </p:blipFill>
        <p:spPr bwMode="auto">
          <a:xfrm>
            <a:off x="8077200" y="0"/>
            <a:ext cx="1066800" cy="1066800"/>
          </a:xfrm>
          <a:prstGeom prst="rect">
            <a:avLst/>
          </a:prstGeom>
          <a:noFill/>
          <a:ln w="9525">
            <a:noFill/>
            <a:miter lim="800000"/>
            <a:headEnd/>
            <a:tailEnd/>
          </a:ln>
        </p:spPr>
      </p:pic>
      <p:sp>
        <p:nvSpPr>
          <p:cNvPr id="5" name="Content Placeholder 4"/>
          <p:cNvSpPr>
            <a:spLocks noGrp="1"/>
          </p:cNvSpPr>
          <p:nvPr>
            <p:ph idx="1"/>
          </p:nvPr>
        </p:nvSpPr>
        <p:spPr/>
        <p:txBody>
          <a:bodyPr/>
          <a:lstStyle/>
          <a:p>
            <a:endParaRPr lang="en-US"/>
          </a:p>
        </p:txBody>
      </p:sp>
      <p:sp>
        <p:nvSpPr>
          <p:cNvPr id="6" name="Content Placeholder 2"/>
          <p:cNvSpPr txBox="1">
            <a:spLocks/>
          </p:cNvSpPr>
          <p:nvPr/>
        </p:nvSpPr>
        <p:spPr bwMode="auto">
          <a:xfrm>
            <a:off x="381000" y="1447800"/>
            <a:ext cx="8305800" cy="51054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err="1" smtClean="0">
                <a:ln>
                  <a:noFill/>
                </a:ln>
                <a:solidFill>
                  <a:schemeClr val="lt1"/>
                </a:solidFill>
                <a:effectLst/>
                <a:uLnTx/>
                <a:uFillTx/>
                <a:latin typeface="+mn-lt"/>
                <a:ea typeface="+mn-ea"/>
                <a:cs typeface="+mn-cs"/>
              </a:rPr>
              <a:t>Pai</a:t>
            </a:r>
            <a:r>
              <a:rPr lang="en-US" sz="2800" dirty="0" err="1" smtClean="0"/>
              <a:t>r</a:t>
            </a:r>
            <a:r>
              <a:rPr lang="en-US" sz="2800" dirty="0" smtClean="0"/>
              <a:t> up with someone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lt1"/>
                </a:solidFill>
                <a:effectLst/>
                <a:uLnTx/>
                <a:uFillTx/>
                <a:latin typeface="+mn-lt"/>
                <a:ea typeface="+mn-ea"/>
                <a:cs typeface="+mn-cs"/>
              </a:rPr>
              <a:t>What</a:t>
            </a:r>
            <a:r>
              <a:rPr kumimoji="0" lang="en-US" sz="2800" b="0" i="0" u="none" strike="noStrike" kern="1200" cap="none" spc="0" normalizeH="0" noProof="0" dirty="0" smtClean="0">
                <a:ln>
                  <a:noFill/>
                </a:ln>
                <a:solidFill>
                  <a:schemeClr val="lt1"/>
                </a:solidFill>
                <a:effectLst/>
                <a:uLnTx/>
                <a:uFillTx/>
                <a:latin typeface="+mn-lt"/>
                <a:ea typeface="+mn-ea"/>
                <a:cs typeface="+mn-cs"/>
              </a:rPr>
              <a:t> </a:t>
            </a:r>
            <a:r>
              <a:rPr lang="en-US" sz="2800" dirty="0" smtClean="0"/>
              <a:t>feelings did you notice?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US" sz="2800" dirty="0" smtClean="0"/>
              <a:t>What mattered most to you in college?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US" sz="2800" dirty="0" smtClean="0"/>
              <a:t>What, if anything, surprised you about your reactions?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US" sz="2800" dirty="0" smtClean="0"/>
              <a:t>How might things be different today for the typical college student?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lang="en-US" sz="2800" dirty="0" smtClean="0"/>
          </a:p>
          <a:p>
            <a:pPr marL="342900" marR="0" lvl="0" indent="-342900" algn="l" defTabSz="457200" rtl="0" eaLnBrk="1" fontAlgn="base" latinLnBrk="0" hangingPunct="1">
              <a:lnSpc>
                <a:spcPct val="100000"/>
              </a:lnSpc>
              <a:spcBef>
                <a:spcPct val="20000"/>
              </a:spcBef>
              <a:spcAft>
                <a:spcPct val="0"/>
              </a:spcAft>
              <a:buClrTx/>
              <a:buSzTx/>
              <a:tabLst/>
              <a:defRPr/>
            </a:pPr>
            <a:endParaRPr lang="en-US" sz="2800" dirty="0" smtClean="0"/>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lang="en-US" sz="2800" dirty="0" smtClean="0"/>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lang="en-US" sz="2800" dirty="0" smtClean="0"/>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304800"/>
            <a:ext cx="8229600" cy="1143000"/>
          </a:xfrm>
        </p:spPr>
        <p:txBody>
          <a:bodyPr/>
          <a:lstStyle/>
          <a:p>
            <a:pPr eaLnBrk="1" hangingPunct="1"/>
            <a:r>
              <a:rPr lang="en-US" smtClean="0"/>
              <a:t>Why bother with college students?</a:t>
            </a:r>
          </a:p>
        </p:txBody>
      </p:sp>
      <p:sp>
        <p:nvSpPr>
          <p:cNvPr id="19459" name="Content Placeholder 2"/>
          <p:cNvSpPr>
            <a:spLocks noGrp="1"/>
          </p:cNvSpPr>
          <p:nvPr>
            <p:ph sz="half" idx="2"/>
          </p:nvPr>
        </p:nvSpPr>
        <p:spPr/>
        <p:txBody>
          <a:bodyPr/>
          <a:lstStyle/>
          <a:p>
            <a:pPr eaLnBrk="1" hangingPunct="1"/>
            <a:endParaRPr lang="en-US" smtClean="0"/>
          </a:p>
          <a:p>
            <a:pPr eaLnBrk="1" hangingPunct="1"/>
            <a:endParaRPr lang="en-US" smtClean="0"/>
          </a:p>
        </p:txBody>
      </p:sp>
      <p:pic>
        <p:nvPicPr>
          <p:cNvPr id="19460" name="Picture 2"/>
          <p:cNvPicPr>
            <a:picLocks noChangeAspect="1"/>
          </p:cNvPicPr>
          <p:nvPr/>
        </p:nvPicPr>
        <p:blipFill>
          <a:blip r:embed="rId4"/>
          <a:srcRect/>
          <a:stretch>
            <a:fillRect/>
          </a:stretch>
        </p:blipFill>
        <p:spPr bwMode="auto">
          <a:xfrm>
            <a:off x="8077200" y="0"/>
            <a:ext cx="1066800" cy="1066800"/>
          </a:xfrm>
          <a:prstGeom prst="rect">
            <a:avLst/>
          </a:prstGeom>
          <a:noFill/>
          <a:ln w="9525">
            <a:noFill/>
            <a:miter lim="800000"/>
            <a:headEnd/>
            <a:tailEnd/>
          </a:ln>
        </p:spPr>
      </p:pic>
      <p:pic>
        <p:nvPicPr>
          <p:cNvPr id="20" name="Picture 8" descr="MPj04118080000[1]"/>
          <p:cNvPicPr>
            <a:picLocks noChangeAspect="1" noChangeArrowheads="1"/>
          </p:cNvPicPr>
          <p:nvPr/>
        </p:nvPicPr>
        <p:blipFill>
          <a:blip r:embed="rId5"/>
          <a:srcRect/>
          <a:stretch>
            <a:fillRect/>
          </a:stretch>
        </p:blipFill>
        <p:spPr bwMode="auto">
          <a:xfrm>
            <a:off x="609600" y="1828800"/>
            <a:ext cx="3124200" cy="4684713"/>
          </a:xfrm>
          <a:prstGeom prst="rect">
            <a:avLst/>
          </a:prstGeom>
          <a:noFill/>
          <a:ln w="9525">
            <a:noFill/>
            <a:miter lim="800000"/>
            <a:headEnd/>
            <a:tailEnd/>
          </a:ln>
        </p:spPr>
      </p:pic>
      <p:pic>
        <p:nvPicPr>
          <p:cNvPr id="21" name="Picture 20"/>
          <p:cNvPicPr>
            <a:picLocks noChangeAspect="1"/>
          </p:cNvPicPr>
          <p:nvPr/>
        </p:nvPicPr>
        <p:blipFill>
          <a:blip r:embed="rId6"/>
          <a:srcRect/>
          <a:stretch>
            <a:fillRect/>
          </a:stretch>
        </p:blipFill>
        <p:spPr bwMode="auto">
          <a:xfrm>
            <a:off x="4800600" y="1828800"/>
            <a:ext cx="3695700" cy="4711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strVal val="#ppt_w*0.70"/>
                                          </p:val>
                                        </p:tav>
                                        <p:tav tm="100000">
                                          <p:val>
                                            <p:strVal val="#ppt_w"/>
                                          </p:val>
                                        </p:tav>
                                      </p:tavLst>
                                    </p:anim>
                                    <p:anim calcmode="lin" valueType="num">
                                      <p:cBhvr>
                                        <p:cTn id="15" dur="1000" fill="hold"/>
                                        <p:tgtEl>
                                          <p:spTgt spid="21"/>
                                        </p:tgtEl>
                                        <p:attrNameLst>
                                          <p:attrName>ppt_h</p:attrName>
                                        </p:attrNameLst>
                                      </p:cBhvr>
                                      <p:tavLst>
                                        <p:tav tm="0">
                                          <p:val>
                                            <p:strVal val="#ppt_h"/>
                                          </p:val>
                                        </p:tav>
                                        <p:tav tm="100000">
                                          <p:val>
                                            <p:strVal val="#ppt_h"/>
                                          </p:val>
                                        </p:tav>
                                      </p:tavLst>
                                    </p:anim>
                                    <p:animEffect transition="in" filter="fade">
                                      <p:cBhvr>
                                        <p:cTn id="1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dirty="0" smtClean="0"/>
          </a:p>
        </p:txBody>
      </p:sp>
      <p:pic>
        <p:nvPicPr>
          <p:cNvPr id="17412" name="Picture 2"/>
          <p:cNvPicPr>
            <a:picLocks noChangeAspect="1"/>
          </p:cNvPicPr>
          <p:nvPr/>
        </p:nvPicPr>
        <p:blipFill>
          <a:blip r:embed="rId4"/>
          <a:srcRect/>
          <a:stretch>
            <a:fillRect/>
          </a:stretch>
        </p:blipFill>
        <p:spPr bwMode="auto">
          <a:xfrm>
            <a:off x="8077200" y="0"/>
            <a:ext cx="1066800" cy="1066800"/>
          </a:xfrm>
          <a:prstGeom prst="rect">
            <a:avLst/>
          </a:prstGeom>
          <a:noFill/>
          <a:ln w="9525">
            <a:noFill/>
            <a:miter lim="800000"/>
            <a:headEnd/>
            <a:tailEnd/>
          </a:ln>
        </p:spPr>
      </p:pic>
      <p:sp>
        <p:nvSpPr>
          <p:cNvPr id="5" name="Content Placeholder 4"/>
          <p:cNvSpPr>
            <a:spLocks noGrp="1"/>
          </p:cNvSpPr>
          <p:nvPr>
            <p:ph idx="1"/>
          </p:nvPr>
        </p:nvSpPr>
        <p:spPr/>
        <p:txBody>
          <a:bodyPr/>
          <a:lstStyle/>
          <a:p>
            <a:endParaRPr lang="en-US"/>
          </a:p>
        </p:txBody>
      </p:sp>
      <p:sp>
        <p:nvSpPr>
          <p:cNvPr id="6" name="Content Placeholder 2"/>
          <p:cNvSpPr txBox="1">
            <a:spLocks/>
          </p:cNvSpPr>
          <p:nvPr/>
        </p:nvSpPr>
        <p:spPr bwMode="auto">
          <a:xfrm>
            <a:off x="381000" y="1447800"/>
            <a:ext cx="8305800" cy="51054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lt1"/>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lt1"/>
                </a:solidFill>
                <a:effectLst/>
                <a:uLnTx/>
                <a:uFillTx/>
                <a:latin typeface="+mn-lt"/>
                <a:ea typeface="+mn-ea"/>
                <a:cs typeface="+mn-cs"/>
              </a:rPr>
              <a:t>“I was watching my parents climb into their cars and drive off. As they turned the bend and disappeared…the frost re-formed in my sternum. My mind befogged, my vision began to shimmer, my limbs began to tingle, and I was suddenly seized by the impulse—an impulse it took every bit of self-respect I could muster to stop myself from acting on—to go bolting down the road after them, an idiot dog chasing a car.” Daniel Smith, </a:t>
            </a:r>
            <a:r>
              <a:rPr kumimoji="0" lang="en-US" sz="2800" b="0" i="1" u="none" strike="noStrike" kern="1200" cap="none" spc="0" normalizeH="0" baseline="0" noProof="0" smtClean="0">
                <a:ln>
                  <a:noFill/>
                </a:ln>
                <a:solidFill>
                  <a:schemeClr val="lt1"/>
                </a:solidFill>
                <a:effectLst/>
                <a:uLnTx/>
                <a:uFillTx/>
                <a:latin typeface="+mn-lt"/>
                <a:ea typeface="+mn-ea"/>
                <a:cs typeface="+mn-cs"/>
              </a:rPr>
              <a:t>Monkey Mind</a:t>
            </a:r>
            <a:r>
              <a:rPr kumimoji="0" lang="en-US" sz="2800" b="0" i="0" u="none" strike="noStrike" kern="1200" cap="none" spc="0" normalizeH="0" baseline="0" noProof="0" smtClean="0">
                <a:ln>
                  <a:noFill/>
                </a:ln>
                <a:solidFill>
                  <a:schemeClr val="lt1"/>
                </a:solidFill>
                <a:effectLst/>
                <a:uLnTx/>
                <a:uFillTx/>
                <a:latin typeface="+mn-lt"/>
                <a:ea typeface="+mn-ea"/>
                <a:cs typeface="+mn-cs"/>
              </a:rPr>
              <a:t>, p. 85</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smtClean="0">
              <a:ln>
                <a:noFill/>
              </a:ln>
              <a:solidFill>
                <a:schemeClr val="lt1"/>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smtClean="0">
              <a:ln>
                <a:noFill/>
              </a:ln>
              <a:solidFill>
                <a:schemeClr val="lt1"/>
              </a:solidFill>
              <a:effectLst/>
              <a:uLnTx/>
              <a:uFillTx/>
              <a:latin typeface="+mn-lt"/>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3716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Some College Students Suffer…</a:t>
            </a:r>
            <a:br>
              <a:rPr lang="en-US" dirty="0" smtClean="0"/>
            </a:br>
            <a:r>
              <a:rPr lang="en-US" dirty="0" smtClean="0"/>
              <a:t>A Lot</a:t>
            </a:r>
            <a:br>
              <a:rPr lang="en-US" dirty="0" smtClean="0"/>
            </a:br>
            <a:endParaRPr lang="en-US" dirty="0" smtClean="0"/>
          </a:p>
        </p:txBody>
      </p:sp>
      <p:sp>
        <p:nvSpPr>
          <p:cNvPr id="3" name="Content Placeholder 2"/>
          <p:cNvSpPr>
            <a:spLocks noGrp="1"/>
          </p:cNvSpPr>
          <p:nvPr>
            <p:ph idx="1"/>
          </p:nvPr>
        </p:nvSpPr>
        <p:spPr>
          <a:xfrm>
            <a:off x="304800" y="1447800"/>
            <a:ext cx="8686800" cy="5105400"/>
          </a:xfrm>
        </p:spPr>
        <p:style>
          <a:lnRef idx="1">
            <a:schemeClr val="accent1"/>
          </a:lnRef>
          <a:fillRef idx="2">
            <a:schemeClr val="accent1"/>
          </a:fillRef>
          <a:effectRef idx="1">
            <a:schemeClr val="accent1"/>
          </a:effectRef>
          <a:fontRef idx="minor">
            <a:schemeClr val="dk1"/>
          </a:fontRef>
        </p:style>
        <p:txBody>
          <a:bodyPr rtlCol="0">
            <a:normAutofit fontScale="85000" lnSpcReduction="10000"/>
          </a:bodyPr>
          <a:lstStyle/>
          <a:p>
            <a:pPr eaLnBrk="1" fontAlgn="auto" hangingPunct="1">
              <a:spcAft>
                <a:spcPts val="0"/>
              </a:spcAft>
              <a:buFont typeface="Arial"/>
              <a:buNone/>
              <a:defRPr/>
            </a:pPr>
            <a:r>
              <a:rPr lang="en-US" dirty="0" smtClean="0">
                <a:ea typeface="+mn-ea"/>
                <a:cs typeface="+mn-cs"/>
              </a:rPr>
              <a:t>In the previous 12 months, in the US:</a:t>
            </a:r>
          </a:p>
          <a:p>
            <a:pPr eaLnBrk="1" fontAlgn="auto" hangingPunct="1">
              <a:spcAft>
                <a:spcPts val="0"/>
              </a:spcAft>
              <a:buFont typeface="Arial"/>
              <a:buNone/>
              <a:defRPr/>
            </a:pPr>
            <a:r>
              <a:rPr lang="en-US" dirty="0" smtClean="0">
                <a:ea typeface="+mn-ea"/>
                <a:cs typeface="+mn-cs"/>
              </a:rPr>
              <a:t> </a:t>
            </a:r>
          </a:p>
          <a:p>
            <a:pPr eaLnBrk="1" fontAlgn="auto" hangingPunct="1">
              <a:spcAft>
                <a:spcPts val="0"/>
              </a:spcAft>
              <a:buFont typeface="Arial"/>
              <a:buChar char="•"/>
              <a:defRPr/>
            </a:pPr>
            <a:r>
              <a:rPr lang="en-US" dirty="0" smtClean="0">
                <a:ea typeface="+mn-ea"/>
                <a:cs typeface="+mn-cs"/>
              </a:rPr>
              <a:t>	50% feel overwhelming anxiety </a:t>
            </a:r>
          </a:p>
          <a:p>
            <a:pPr eaLnBrk="1" fontAlgn="auto" hangingPunct="1">
              <a:spcAft>
                <a:spcPts val="0"/>
              </a:spcAft>
              <a:buFont typeface="Arial"/>
              <a:buChar char="•"/>
              <a:defRPr/>
            </a:pPr>
            <a:r>
              <a:rPr lang="en-US" dirty="0" smtClean="0">
                <a:ea typeface="+mn-ea"/>
                <a:cs typeface="+mn-cs"/>
              </a:rPr>
              <a:t>	31% so depressed that it is difficult to function </a:t>
            </a:r>
          </a:p>
          <a:p>
            <a:pPr eaLnBrk="1" fontAlgn="auto" hangingPunct="1">
              <a:spcAft>
                <a:spcPts val="0"/>
              </a:spcAft>
              <a:buFont typeface="Arial"/>
              <a:buChar char="•"/>
              <a:defRPr/>
            </a:pPr>
            <a:r>
              <a:rPr lang="en-US" dirty="0" smtClean="0">
                <a:ea typeface="+mn-ea"/>
                <a:cs typeface="+mn-cs"/>
              </a:rPr>
              <a:t>	30-45% engage in binge drinking</a:t>
            </a:r>
          </a:p>
          <a:p>
            <a:pPr eaLnBrk="1" fontAlgn="auto" hangingPunct="1">
              <a:spcAft>
                <a:spcPts val="0"/>
              </a:spcAft>
              <a:buFont typeface="Arial"/>
              <a:buChar char="•"/>
              <a:defRPr/>
            </a:pPr>
            <a:r>
              <a:rPr lang="en-US" dirty="0" smtClean="0">
                <a:ea typeface="+mn-ea"/>
                <a:cs typeface="+mn-cs"/>
              </a:rPr>
              <a:t> 50% diagnosable with a mental health disorder </a:t>
            </a:r>
          </a:p>
          <a:p>
            <a:pPr eaLnBrk="1" fontAlgn="auto" hangingPunct="1">
              <a:spcAft>
                <a:spcPts val="0"/>
              </a:spcAft>
              <a:buFont typeface="Arial"/>
              <a:buChar char="•"/>
              <a:defRPr/>
            </a:pPr>
            <a:r>
              <a:rPr lang="en-US" dirty="0" smtClean="0">
                <a:ea typeface="+mn-ea"/>
                <a:cs typeface="+mn-cs"/>
              </a:rPr>
              <a:t>	7% Seriously consider suicide </a:t>
            </a:r>
          </a:p>
          <a:p>
            <a:pPr eaLnBrk="1" fontAlgn="auto" hangingPunct="1">
              <a:spcAft>
                <a:spcPts val="0"/>
              </a:spcAft>
              <a:buFont typeface="Arial"/>
              <a:buChar char="•"/>
              <a:defRPr/>
            </a:pPr>
            <a:r>
              <a:rPr lang="en-US" dirty="0" smtClean="0">
                <a:ea typeface="+mn-ea"/>
                <a:cs typeface="+mn-cs"/>
              </a:rPr>
              <a:t>	6-7% Engage in non-suicidal self-injury (NSSI)</a:t>
            </a:r>
          </a:p>
          <a:p>
            <a:pPr eaLnBrk="1" fontAlgn="auto" hangingPunct="1">
              <a:spcAft>
                <a:spcPts val="0"/>
              </a:spcAft>
              <a:buFont typeface="Arial"/>
              <a:buChar char="•"/>
              <a:defRPr/>
            </a:pPr>
            <a:r>
              <a:rPr lang="en-US" dirty="0" smtClean="0">
                <a:ea typeface="+mn-ea"/>
                <a:cs typeface="+mn-cs"/>
              </a:rPr>
              <a:t>	1.2% Attempt suicide </a:t>
            </a:r>
          </a:p>
          <a:p>
            <a:pPr eaLnBrk="1" fontAlgn="auto" hangingPunct="1">
              <a:spcAft>
                <a:spcPts val="0"/>
              </a:spcAft>
              <a:buFont typeface="Arial"/>
              <a:buChar char="•"/>
              <a:defRPr/>
            </a:pPr>
            <a:r>
              <a:rPr lang="en-US" dirty="0" smtClean="0">
                <a:ea typeface="+mn-ea"/>
                <a:cs typeface="+mn-cs"/>
              </a:rPr>
              <a:t>	Suicide second leading cause of death</a:t>
            </a:r>
          </a:p>
          <a:p>
            <a:pPr eaLnBrk="1" fontAlgn="auto" hangingPunct="1">
              <a:spcAft>
                <a:spcPts val="0"/>
              </a:spcAft>
              <a:buFont typeface="Arial"/>
              <a:buChar char="•"/>
              <a:defRPr/>
            </a:pPr>
            <a:r>
              <a:rPr lang="en-US" dirty="0" smtClean="0">
                <a:ea typeface="+mn-ea"/>
                <a:cs typeface="+mn-cs"/>
              </a:rPr>
              <a:t> 1,100 or (7.5 per 100,000) commit suicide every year </a:t>
            </a:r>
          </a:p>
          <a:p>
            <a:pPr eaLnBrk="1" fontAlgn="auto" hangingPunct="1">
              <a:spcAft>
                <a:spcPts val="0"/>
              </a:spcAft>
              <a:buFont typeface="Arial"/>
              <a:buChar char="•"/>
              <a:defRPr/>
            </a:pPr>
            <a:endParaRPr lang="en-US" dirty="0" smtClean="0"/>
          </a:p>
        </p:txBody>
      </p:sp>
      <p:pic>
        <p:nvPicPr>
          <p:cNvPr id="21508" name="Picture 2"/>
          <p:cNvPicPr>
            <a:picLocks noChangeAspect="1"/>
          </p:cNvPicPr>
          <p:nvPr/>
        </p:nvPicPr>
        <p:blipFill>
          <a:blip r:embed="rId4"/>
          <a:srcRect/>
          <a:stretch>
            <a:fillRect/>
          </a:stretch>
        </p:blipFill>
        <p:spPr bwMode="auto">
          <a:xfrm>
            <a:off x="8077200" y="0"/>
            <a:ext cx="10668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p:cBhvr override="childStyle">
                                        <p:cTn id="6" dur="2000" fill="hold"/>
                                        <p:tgtEl>
                                          <p:spTgt spid="3">
                                            <p:txEl>
                                              <p:pRg st="0" end="0"/>
                                            </p:txEl>
                                          </p:spTgt>
                                        </p:tgtEl>
                                        <p:attrNameLst>
                                          <p:attrName>style.color</p:attrName>
                                        </p:attrNameLst>
                                      </p:cBhvr>
                                      <p:to>
                                        <a:schemeClr val="accent2"/>
                                      </p:to>
                                    </p:animClr>
                                  </p:childTnLst>
                                </p:cTn>
                              </p:par>
                            </p:childTnLst>
                          </p:cTn>
                        </p:par>
                        <p:par>
                          <p:cTn id="7" fill="hold">
                            <p:stCondLst>
                              <p:cond delay="2000"/>
                            </p:stCondLst>
                            <p:childTnLst>
                              <p:par>
                                <p:cTn id="8" presetID="3" presetClass="emph" presetSubtype="2" fill="hold" grpId="0" nodeType="afterEffect">
                                  <p:stCondLst>
                                    <p:cond delay="0"/>
                                  </p:stCondLst>
                                  <p:childTnLst>
                                    <p:animClr clrSpc="rgb">
                                      <p:cBhvr override="childStyle">
                                        <p:cTn id="9" dur="2000" fill="hold"/>
                                        <p:tgtEl>
                                          <p:spTgt spid="3">
                                            <p:txEl>
                                              <p:pRg st="1" end="1"/>
                                            </p:txEl>
                                          </p:spTgt>
                                        </p:tgtEl>
                                        <p:attrNameLst>
                                          <p:attrName>style.color</p:attrName>
                                        </p:attrNameLst>
                                      </p:cBhvr>
                                      <p:to>
                                        <a:schemeClr val="accent2"/>
                                      </p:to>
                                    </p:animClr>
                                  </p:childTnLst>
                                </p:cTn>
                              </p:par>
                            </p:childTnLst>
                          </p:cTn>
                        </p:par>
                        <p:par>
                          <p:cTn id="10" fill="hold">
                            <p:stCondLst>
                              <p:cond delay="4000"/>
                            </p:stCondLst>
                            <p:childTnLst>
                              <p:par>
                                <p:cTn id="11" presetID="3" presetClass="emph" presetSubtype="2" fill="hold" grpId="0" nodeType="afterEffect">
                                  <p:stCondLst>
                                    <p:cond delay="0"/>
                                  </p:stCondLst>
                                  <p:childTnLst>
                                    <p:animClr clrSpc="rgb">
                                      <p:cBhvr override="childStyle">
                                        <p:cTn id="12" dur="2000" fill="hold"/>
                                        <p:tgtEl>
                                          <p:spTgt spid="3">
                                            <p:txEl>
                                              <p:pRg st="2" end="2"/>
                                            </p:txEl>
                                          </p:spTgt>
                                        </p:tgtEl>
                                        <p:attrNameLst>
                                          <p:attrName>style.color</p:attrName>
                                        </p:attrNameLst>
                                      </p:cBhvr>
                                      <p:to>
                                        <a:schemeClr val="accent2"/>
                                      </p:to>
                                    </p:animClr>
                                  </p:childTnLst>
                                </p:cTn>
                              </p:par>
                            </p:childTnLst>
                          </p:cTn>
                        </p:par>
                        <p:par>
                          <p:cTn id="13" fill="hold">
                            <p:stCondLst>
                              <p:cond delay="6000"/>
                            </p:stCondLst>
                            <p:childTnLst>
                              <p:par>
                                <p:cTn id="14" presetID="3" presetClass="emph" presetSubtype="2" fill="hold" grpId="0" nodeType="afterEffect">
                                  <p:stCondLst>
                                    <p:cond delay="0"/>
                                  </p:stCondLst>
                                  <p:childTnLst>
                                    <p:animClr clrSpc="rgb">
                                      <p:cBhvr override="childStyle">
                                        <p:cTn id="15" dur="2000" fill="hold"/>
                                        <p:tgtEl>
                                          <p:spTgt spid="3">
                                            <p:txEl>
                                              <p:pRg st="3" end="3"/>
                                            </p:txEl>
                                          </p:spTgt>
                                        </p:tgtEl>
                                        <p:attrNameLst>
                                          <p:attrName>style.color</p:attrName>
                                        </p:attrNameLst>
                                      </p:cBhvr>
                                      <p:to>
                                        <a:schemeClr val="accent2"/>
                                      </p:to>
                                    </p:animClr>
                                  </p:childTnLst>
                                </p:cTn>
                              </p:par>
                            </p:childTnLst>
                          </p:cTn>
                        </p:par>
                        <p:par>
                          <p:cTn id="16" fill="hold">
                            <p:stCondLst>
                              <p:cond delay="8000"/>
                            </p:stCondLst>
                            <p:childTnLst>
                              <p:par>
                                <p:cTn id="17" presetID="3" presetClass="emph" presetSubtype="2" fill="hold" grpId="0" nodeType="afterEffect">
                                  <p:stCondLst>
                                    <p:cond delay="0"/>
                                  </p:stCondLst>
                                  <p:childTnLst>
                                    <p:animClr clrSpc="rgb">
                                      <p:cBhvr override="childStyle">
                                        <p:cTn id="18" dur="2000" fill="hold"/>
                                        <p:tgtEl>
                                          <p:spTgt spid="3">
                                            <p:txEl>
                                              <p:pRg st="4" end="4"/>
                                            </p:txEl>
                                          </p:spTgt>
                                        </p:tgtEl>
                                        <p:attrNameLst>
                                          <p:attrName>style.color</p:attrName>
                                        </p:attrNameLst>
                                      </p:cBhvr>
                                      <p:to>
                                        <a:schemeClr val="accent2"/>
                                      </p:to>
                                    </p:animClr>
                                  </p:childTnLst>
                                </p:cTn>
                              </p:par>
                            </p:childTnLst>
                          </p:cTn>
                        </p:par>
                        <p:par>
                          <p:cTn id="19" fill="hold">
                            <p:stCondLst>
                              <p:cond delay="10000"/>
                            </p:stCondLst>
                            <p:childTnLst>
                              <p:par>
                                <p:cTn id="20" presetID="3" presetClass="emph" presetSubtype="2" fill="hold" grpId="0" nodeType="afterEffect">
                                  <p:stCondLst>
                                    <p:cond delay="0"/>
                                  </p:stCondLst>
                                  <p:childTnLst>
                                    <p:animClr clrSpc="rgb">
                                      <p:cBhvr override="childStyle">
                                        <p:cTn id="21" dur="2000" fill="hold"/>
                                        <p:tgtEl>
                                          <p:spTgt spid="3">
                                            <p:txEl>
                                              <p:pRg st="5" end="5"/>
                                            </p:txEl>
                                          </p:spTgt>
                                        </p:tgtEl>
                                        <p:attrNameLst>
                                          <p:attrName>style.color</p:attrName>
                                        </p:attrNameLst>
                                      </p:cBhvr>
                                      <p:to>
                                        <a:schemeClr val="accent2"/>
                                      </p:to>
                                    </p:animClr>
                                  </p:childTnLst>
                                </p:cTn>
                              </p:par>
                            </p:childTnLst>
                          </p:cTn>
                        </p:par>
                        <p:par>
                          <p:cTn id="22" fill="hold">
                            <p:stCondLst>
                              <p:cond delay="12000"/>
                            </p:stCondLst>
                            <p:childTnLst>
                              <p:par>
                                <p:cTn id="23" presetID="3" presetClass="emph" presetSubtype="2" fill="hold" grpId="0" nodeType="afterEffect">
                                  <p:stCondLst>
                                    <p:cond delay="0"/>
                                  </p:stCondLst>
                                  <p:childTnLst>
                                    <p:animClr clrSpc="rgb">
                                      <p:cBhvr override="childStyle">
                                        <p:cTn id="24" dur="2000" fill="hold"/>
                                        <p:tgtEl>
                                          <p:spTgt spid="3">
                                            <p:txEl>
                                              <p:pRg st="6" end="6"/>
                                            </p:txEl>
                                          </p:spTgt>
                                        </p:tgtEl>
                                        <p:attrNameLst>
                                          <p:attrName>style.color</p:attrName>
                                        </p:attrNameLst>
                                      </p:cBhvr>
                                      <p:to>
                                        <a:schemeClr val="accent2"/>
                                      </p:to>
                                    </p:animClr>
                                  </p:childTnLst>
                                </p:cTn>
                              </p:par>
                            </p:childTnLst>
                          </p:cTn>
                        </p:par>
                        <p:par>
                          <p:cTn id="25" fill="hold">
                            <p:stCondLst>
                              <p:cond delay="14000"/>
                            </p:stCondLst>
                            <p:childTnLst>
                              <p:par>
                                <p:cTn id="26" presetID="3" presetClass="emph" presetSubtype="2" fill="hold" grpId="0" nodeType="afterEffect">
                                  <p:stCondLst>
                                    <p:cond delay="0"/>
                                  </p:stCondLst>
                                  <p:childTnLst>
                                    <p:animClr clrSpc="rgb">
                                      <p:cBhvr override="childStyle">
                                        <p:cTn id="27" dur="2000" fill="hold"/>
                                        <p:tgtEl>
                                          <p:spTgt spid="3">
                                            <p:txEl>
                                              <p:pRg st="7" end="7"/>
                                            </p:txEl>
                                          </p:spTgt>
                                        </p:tgtEl>
                                        <p:attrNameLst>
                                          <p:attrName>style.color</p:attrName>
                                        </p:attrNameLst>
                                      </p:cBhvr>
                                      <p:to>
                                        <a:schemeClr val="accent2"/>
                                      </p:to>
                                    </p:animClr>
                                  </p:childTnLst>
                                </p:cTn>
                              </p:par>
                            </p:childTnLst>
                          </p:cTn>
                        </p:par>
                        <p:par>
                          <p:cTn id="28" fill="hold">
                            <p:stCondLst>
                              <p:cond delay="16000"/>
                            </p:stCondLst>
                            <p:childTnLst>
                              <p:par>
                                <p:cTn id="29" presetID="3" presetClass="emph" presetSubtype="2" fill="hold" grpId="0" nodeType="afterEffect">
                                  <p:stCondLst>
                                    <p:cond delay="0"/>
                                  </p:stCondLst>
                                  <p:childTnLst>
                                    <p:animClr clrSpc="rgb">
                                      <p:cBhvr override="childStyle">
                                        <p:cTn id="30" dur="2000" fill="hold"/>
                                        <p:tgtEl>
                                          <p:spTgt spid="3">
                                            <p:txEl>
                                              <p:pRg st="8" end="8"/>
                                            </p:txEl>
                                          </p:spTgt>
                                        </p:tgtEl>
                                        <p:attrNameLst>
                                          <p:attrName>style.color</p:attrName>
                                        </p:attrNameLst>
                                      </p:cBhvr>
                                      <p:to>
                                        <a:schemeClr val="accent2"/>
                                      </p:to>
                                    </p:animClr>
                                  </p:childTnLst>
                                </p:cTn>
                              </p:par>
                            </p:childTnLst>
                          </p:cTn>
                        </p:par>
                        <p:par>
                          <p:cTn id="31" fill="hold">
                            <p:stCondLst>
                              <p:cond delay="18000"/>
                            </p:stCondLst>
                            <p:childTnLst>
                              <p:par>
                                <p:cTn id="32" presetID="3" presetClass="emph" presetSubtype="2" fill="hold" grpId="0" nodeType="afterEffect">
                                  <p:stCondLst>
                                    <p:cond delay="0"/>
                                  </p:stCondLst>
                                  <p:childTnLst>
                                    <p:animClr clrSpc="rgb">
                                      <p:cBhvr override="childStyle">
                                        <p:cTn id="33" dur="2000" fill="hold"/>
                                        <p:tgtEl>
                                          <p:spTgt spid="3">
                                            <p:txEl>
                                              <p:pRg st="9" end="9"/>
                                            </p:txEl>
                                          </p:spTgt>
                                        </p:tgtEl>
                                        <p:attrNameLst>
                                          <p:attrName>style.color</p:attrName>
                                        </p:attrNameLst>
                                      </p:cBhvr>
                                      <p:to>
                                        <a:schemeClr val="accent2"/>
                                      </p:to>
                                    </p:animClr>
                                  </p:childTnLst>
                                </p:cTn>
                              </p:par>
                            </p:childTnLst>
                          </p:cTn>
                        </p:par>
                        <p:par>
                          <p:cTn id="34" fill="hold">
                            <p:stCondLst>
                              <p:cond delay="20000"/>
                            </p:stCondLst>
                            <p:childTnLst>
                              <p:par>
                                <p:cTn id="35" presetID="3" presetClass="emph" presetSubtype="2" fill="hold" grpId="0" nodeType="afterEffect">
                                  <p:stCondLst>
                                    <p:cond delay="0"/>
                                  </p:stCondLst>
                                  <p:childTnLst>
                                    <p:animClr clrSpc="rgb">
                                      <p:cBhvr override="childStyle">
                                        <p:cTn id="36" dur="2000" fill="hold"/>
                                        <p:tgtEl>
                                          <p:spTgt spid="3">
                                            <p:txEl>
                                              <p:pRg st="10" end="1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dirty="0" smtClean="0">
                <a:solidFill>
                  <a:srgbClr val="23D2FF"/>
                </a:solidFill>
                <a:latin typeface="Footlight MT Light" charset="0"/>
                <a:ea typeface="Footlight MT Light" charset="0"/>
                <a:cs typeface="Footlight MT Light" charset="0"/>
              </a:rPr>
              <a:t>Not all students are distressed of course</a:t>
            </a:r>
          </a:p>
        </p:txBody>
      </p:sp>
      <p:sp>
        <p:nvSpPr>
          <p:cNvPr id="14" name="TextBox 13"/>
          <p:cNvSpPr txBox="1">
            <a:spLocks noChangeArrowheads="1"/>
          </p:cNvSpPr>
          <p:nvPr/>
        </p:nvSpPr>
        <p:spPr bwMode="auto">
          <a:xfrm>
            <a:off x="3689350" y="2509838"/>
            <a:ext cx="4313238" cy="369887"/>
          </a:xfrm>
          <a:prstGeom prst="rect">
            <a:avLst/>
          </a:prstGeom>
          <a:noFill/>
          <a:ln w="9525">
            <a:solidFill>
              <a:srgbClr val="FFFF00"/>
            </a:solidFill>
            <a:miter lim="800000"/>
            <a:headEnd/>
            <a:tailEnd/>
          </a:ln>
        </p:spPr>
        <p:txBody>
          <a:bodyPr wrap="none">
            <a:prstTxWarp prst="textNoShape">
              <a:avLst/>
            </a:prstTxWarp>
            <a:spAutoFit/>
          </a:bodyPr>
          <a:lstStyle/>
          <a:p>
            <a:r>
              <a:rPr lang="en-US"/>
              <a:t>6% show signs of high psychological distress</a:t>
            </a:r>
          </a:p>
        </p:txBody>
      </p:sp>
      <p:sp>
        <p:nvSpPr>
          <p:cNvPr id="17" name="TextBox 16"/>
          <p:cNvSpPr txBox="1">
            <a:spLocks noChangeArrowheads="1"/>
          </p:cNvSpPr>
          <p:nvPr/>
        </p:nvSpPr>
        <p:spPr bwMode="auto">
          <a:xfrm>
            <a:off x="4478338" y="3668713"/>
            <a:ext cx="2466975" cy="369887"/>
          </a:xfrm>
          <a:prstGeom prst="rect">
            <a:avLst/>
          </a:prstGeom>
          <a:noFill/>
          <a:ln w="9525">
            <a:solidFill>
              <a:srgbClr val="F79646"/>
            </a:solidFill>
            <a:miter lim="800000"/>
            <a:headEnd/>
            <a:tailEnd/>
          </a:ln>
        </p:spPr>
        <p:txBody>
          <a:bodyPr wrap="none">
            <a:prstTxWarp prst="textNoShape">
              <a:avLst/>
            </a:prstTxWarp>
            <a:spAutoFit/>
          </a:bodyPr>
          <a:lstStyle/>
          <a:p>
            <a:r>
              <a:rPr lang="en-US"/>
              <a:t>35% show some distress</a:t>
            </a:r>
          </a:p>
        </p:txBody>
      </p:sp>
      <p:sp>
        <p:nvSpPr>
          <p:cNvPr id="10" name="TextBox 9"/>
          <p:cNvSpPr txBox="1">
            <a:spLocks noChangeArrowheads="1"/>
          </p:cNvSpPr>
          <p:nvPr/>
        </p:nvSpPr>
        <p:spPr bwMode="auto">
          <a:xfrm>
            <a:off x="5715000" y="5464175"/>
            <a:ext cx="2198688" cy="369888"/>
          </a:xfrm>
          <a:prstGeom prst="rect">
            <a:avLst/>
          </a:prstGeom>
          <a:noFill/>
          <a:ln w="9525">
            <a:solidFill>
              <a:srgbClr val="FF0000"/>
            </a:solidFill>
            <a:miter lim="800000"/>
            <a:headEnd/>
            <a:tailEnd/>
          </a:ln>
        </p:spPr>
        <p:txBody>
          <a:bodyPr wrap="none">
            <a:prstTxWarp prst="textNoShape">
              <a:avLst/>
            </a:prstTxWarp>
            <a:spAutoFit/>
          </a:bodyPr>
          <a:lstStyle/>
          <a:p>
            <a:r>
              <a:rPr lang="en-US"/>
              <a:t>59% show no distress</a:t>
            </a:r>
          </a:p>
        </p:txBody>
      </p:sp>
      <p:sp>
        <p:nvSpPr>
          <p:cNvPr id="22534" name="Rectangle 11"/>
          <p:cNvSpPr>
            <a:spLocks noChangeArrowheads="1"/>
          </p:cNvSpPr>
          <p:nvPr/>
        </p:nvSpPr>
        <p:spPr bwMode="auto">
          <a:xfrm>
            <a:off x="685800" y="1600200"/>
            <a:ext cx="2236788" cy="461963"/>
          </a:xfrm>
          <a:prstGeom prst="rect">
            <a:avLst/>
          </a:prstGeom>
          <a:noFill/>
          <a:ln w="9525">
            <a:noFill/>
            <a:miter lim="800000"/>
            <a:headEnd/>
            <a:tailEnd/>
          </a:ln>
        </p:spPr>
        <p:txBody>
          <a:bodyPr wrap="none">
            <a:prstTxWarp prst="textNoShape">
              <a:avLst/>
            </a:prstTxWarp>
            <a:spAutoFit/>
          </a:bodyPr>
          <a:lstStyle/>
          <a:p>
            <a:r>
              <a:rPr lang="en-US" sz="2400"/>
              <a:t>Of all students:</a:t>
            </a:r>
          </a:p>
        </p:txBody>
      </p:sp>
      <p:cxnSp>
        <p:nvCxnSpPr>
          <p:cNvPr id="18" name="Straight Arrow Connector 17"/>
          <p:cNvCxnSpPr>
            <a:cxnSpLocks noChangeShapeType="1"/>
          </p:cNvCxnSpPr>
          <p:nvPr/>
        </p:nvCxnSpPr>
        <p:spPr bwMode="auto">
          <a:xfrm rot="5400000" flipH="1" flipV="1">
            <a:off x="1943101" y="4305300"/>
            <a:ext cx="2057400" cy="3175"/>
          </a:xfrm>
          <a:prstGeom prst="straightConnector1">
            <a:avLst/>
          </a:prstGeom>
          <a:noFill/>
          <a:ln w="9525">
            <a:solidFill>
              <a:schemeClr val="tx1"/>
            </a:solidFill>
            <a:round/>
            <a:headEnd/>
            <a:tailEnd type="arrow" w="med" len="med"/>
          </a:ln>
        </p:spPr>
      </p:cxnSp>
      <p:cxnSp>
        <p:nvCxnSpPr>
          <p:cNvPr id="20" name="Straight Arrow Connector 19"/>
          <p:cNvCxnSpPr>
            <a:cxnSpLocks noChangeShapeType="1"/>
          </p:cNvCxnSpPr>
          <p:nvPr/>
        </p:nvCxnSpPr>
        <p:spPr bwMode="auto">
          <a:xfrm rot="5400000">
            <a:off x="2514601" y="4343400"/>
            <a:ext cx="2133600" cy="3175"/>
          </a:xfrm>
          <a:prstGeom prst="straightConnector1">
            <a:avLst/>
          </a:prstGeom>
          <a:noFill/>
          <a:ln w="9525">
            <a:solidFill>
              <a:schemeClr val="tx1"/>
            </a:solidFill>
            <a:round/>
            <a:headEnd/>
            <a:tailEnd type="arrow" w="med" len="med"/>
          </a:ln>
        </p:spPr>
      </p:cxnSp>
      <p:cxnSp>
        <p:nvCxnSpPr>
          <p:cNvPr id="4" name="Straight Connector 3"/>
          <p:cNvCxnSpPr/>
          <p:nvPr/>
        </p:nvCxnSpPr>
        <p:spPr>
          <a:xfrm>
            <a:off x="1385888" y="5411788"/>
            <a:ext cx="4100512"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385888" y="5461000"/>
            <a:ext cx="3975100" cy="369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ight Triangle 20"/>
          <p:cNvSpPr/>
          <p:nvPr/>
        </p:nvSpPr>
        <p:spPr>
          <a:xfrm>
            <a:off x="5360988" y="5411788"/>
            <a:ext cx="354012" cy="419100"/>
          </a:xfrm>
          <a:prstGeom prst="r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ight Triangle 21"/>
          <p:cNvSpPr/>
          <p:nvPr/>
        </p:nvSpPr>
        <p:spPr>
          <a:xfrm rot="15519894">
            <a:off x="1131094" y="5380831"/>
            <a:ext cx="381000" cy="439738"/>
          </a:xfrm>
          <a:prstGeom prst="r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TextBox 27"/>
          <p:cNvSpPr txBox="1">
            <a:spLocks noChangeArrowheads="1"/>
          </p:cNvSpPr>
          <p:nvPr/>
        </p:nvSpPr>
        <p:spPr bwMode="auto">
          <a:xfrm>
            <a:off x="2581275" y="5456238"/>
            <a:ext cx="1390650" cy="368300"/>
          </a:xfrm>
          <a:prstGeom prst="rect">
            <a:avLst/>
          </a:prstGeom>
          <a:noFill/>
          <a:ln w="9525">
            <a:solidFill>
              <a:srgbClr val="4F81BD"/>
            </a:solidFill>
            <a:miter lim="800000"/>
            <a:headEnd/>
            <a:tailEnd/>
          </a:ln>
        </p:spPr>
        <p:txBody>
          <a:bodyPr wrap="none">
            <a:prstTxWarp prst="textNoShape">
              <a:avLst/>
            </a:prstTxWarp>
            <a:spAutoFit/>
          </a:bodyPr>
          <a:lstStyle/>
          <a:p>
            <a:r>
              <a:rPr lang="en-US"/>
              <a:t>20% Thriving</a:t>
            </a:r>
          </a:p>
        </p:txBody>
      </p:sp>
      <p:sp>
        <p:nvSpPr>
          <p:cNvPr id="22542" name="TextBox 28"/>
          <p:cNvSpPr txBox="1">
            <a:spLocks noChangeArrowheads="1"/>
          </p:cNvSpPr>
          <p:nvPr/>
        </p:nvSpPr>
        <p:spPr bwMode="auto">
          <a:xfrm>
            <a:off x="9798050" y="-15875"/>
            <a:ext cx="184150" cy="368300"/>
          </a:xfrm>
          <a:prstGeom prst="rect">
            <a:avLst/>
          </a:prstGeom>
          <a:noFill/>
          <a:ln w="9525">
            <a:solidFill>
              <a:schemeClr val="accent1"/>
            </a:solidFill>
            <a:miter lim="800000"/>
            <a:headEnd/>
            <a:tailEnd/>
          </a:ln>
        </p:spPr>
        <p:txBody>
          <a:bodyPr wrap="none">
            <a:prstTxWarp prst="textNoShape">
              <a:avLst/>
            </a:prstTxWarp>
            <a:spAutoFit/>
          </a:bodyPr>
          <a:lstStyle/>
          <a:p>
            <a:endParaRPr lang="en-US"/>
          </a:p>
        </p:txBody>
      </p:sp>
      <p:sp>
        <p:nvSpPr>
          <p:cNvPr id="22543" name="TextBox 32"/>
          <p:cNvSpPr txBox="1">
            <a:spLocks noChangeArrowheads="1"/>
          </p:cNvSpPr>
          <p:nvPr/>
        </p:nvSpPr>
        <p:spPr bwMode="auto">
          <a:xfrm>
            <a:off x="136525" y="6416675"/>
            <a:ext cx="3271749" cy="338554"/>
          </a:xfrm>
          <a:prstGeom prst="rect">
            <a:avLst/>
          </a:prstGeom>
          <a:noFill/>
          <a:ln w="9525">
            <a:noFill/>
            <a:miter lim="800000"/>
            <a:headEnd/>
            <a:tailEnd/>
          </a:ln>
        </p:spPr>
        <p:txBody>
          <a:bodyPr wrap="none">
            <a:prstTxWarp prst="textNoShape">
              <a:avLst/>
            </a:prstTxWarp>
            <a:spAutoFit/>
          </a:bodyPr>
          <a:lstStyle/>
          <a:p>
            <a:r>
              <a:rPr lang="en-US" sz="1600" dirty="0"/>
              <a:t>Whitlock, et. al., 2011</a:t>
            </a:r>
            <a:r>
              <a:rPr lang="en-US" sz="1600" dirty="0" smtClean="0"/>
              <a:t> and in prep</a:t>
            </a:r>
            <a:endParaRPr lang="en-US" sz="1600" dirty="0"/>
          </a:p>
        </p:txBody>
      </p:sp>
      <p:cxnSp>
        <p:nvCxnSpPr>
          <p:cNvPr id="24" name="Straight Connector 23"/>
          <p:cNvCxnSpPr>
            <a:endCxn id="22" idx="0"/>
          </p:cNvCxnSpPr>
          <p:nvPr/>
        </p:nvCxnSpPr>
        <p:spPr>
          <a:xfrm flipH="1">
            <a:off x="1143000" y="4038600"/>
            <a:ext cx="1066800" cy="17922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1" idx="4"/>
          </p:cNvCxnSpPr>
          <p:nvPr/>
        </p:nvCxnSpPr>
        <p:spPr>
          <a:xfrm>
            <a:off x="4478338" y="4038600"/>
            <a:ext cx="1236662" cy="17922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209800" y="2895600"/>
            <a:ext cx="712788" cy="114300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3689350" y="2879725"/>
            <a:ext cx="788988" cy="1158875"/>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22588" y="2209800"/>
            <a:ext cx="354012" cy="6858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3276600" y="2209800"/>
            <a:ext cx="412750" cy="66992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922588" y="2895600"/>
            <a:ext cx="76676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209800" y="4038600"/>
            <a:ext cx="2268538"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2" idx="0"/>
          </p:cNvCxnSpPr>
          <p:nvPr/>
        </p:nvCxnSpPr>
        <p:spPr>
          <a:xfrm>
            <a:off x="1143000" y="5830888"/>
            <a:ext cx="4572000" cy="31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553" name="TextBox 26"/>
          <p:cNvSpPr txBox="1">
            <a:spLocks noChangeArrowheads="1"/>
          </p:cNvSpPr>
          <p:nvPr/>
        </p:nvSpPr>
        <p:spPr bwMode="auto">
          <a:xfrm>
            <a:off x="228600" y="5410200"/>
            <a:ext cx="1676400" cy="609600"/>
          </a:xfrm>
          <a:prstGeom prst="rect">
            <a:avLst/>
          </a:prstGeom>
          <a:noFill/>
          <a:ln w="9525">
            <a:noFill/>
            <a:miter lim="800000"/>
            <a:headEnd/>
            <a:tailEnd/>
          </a:ln>
        </p:spPr>
        <p:txBody>
          <a:bodyP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0" grpId="0" animBg="1"/>
      <p:bldP spid="19" grpId="0" animBg="1"/>
      <p:bldP spid="21" grpId="0" animBg="1"/>
      <p:bldP spid="22" grpId="0" animBg="1"/>
      <p:bldP spid="2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
            </a:r>
            <a:br>
              <a:rPr lang="en-US" dirty="0" smtClean="0">
                <a:ea typeface="+mj-ea"/>
                <a:cs typeface="+mj-cs"/>
              </a:rPr>
            </a:br>
            <a:r>
              <a:rPr lang="en-US" dirty="0" smtClean="0">
                <a:ea typeface="+mj-ea"/>
                <a:cs typeface="+mj-cs"/>
              </a:rPr>
              <a:t>Is it just in the U.S.?</a:t>
            </a:r>
            <a:br>
              <a:rPr lang="en-US" dirty="0" smtClean="0">
                <a:ea typeface="+mj-ea"/>
                <a:cs typeface="+mj-cs"/>
              </a:rPr>
            </a:br>
            <a:endParaRPr lang="en-US" dirty="0" smtClean="0">
              <a:ea typeface="+mj-ea"/>
              <a:cs typeface="+mj-cs"/>
            </a:endParaRPr>
          </a:p>
        </p:txBody>
      </p:sp>
      <p:sp>
        <p:nvSpPr>
          <p:cNvPr id="24579" name="Content Placeholder 2"/>
          <p:cNvSpPr>
            <a:spLocks noGrp="1"/>
          </p:cNvSpPr>
          <p:nvPr>
            <p:ph idx="1"/>
          </p:nvPr>
        </p:nvSpPr>
        <p:spPr/>
        <p:txBody>
          <a:bodyPr/>
          <a:lstStyle/>
          <a:p>
            <a:pPr eaLnBrk="1" hangingPunct="1"/>
            <a:endParaRPr lang="en-US" smtClean="0"/>
          </a:p>
          <a:p>
            <a:pPr eaLnBrk="1" hangingPunct="1"/>
            <a:endParaRPr lang="en-US" smtClean="0"/>
          </a:p>
        </p:txBody>
      </p:sp>
      <p:pic>
        <p:nvPicPr>
          <p:cNvPr id="24580" name="Picture 2"/>
          <p:cNvPicPr>
            <a:picLocks noChangeAspect="1"/>
          </p:cNvPicPr>
          <p:nvPr/>
        </p:nvPicPr>
        <p:blipFill>
          <a:blip r:embed="rId3"/>
          <a:srcRect/>
          <a:stretch>
            <a:fillRect/>
          </a:stretch>
        </p:blipFill>
        <p:spPr bwMode="auto">
          <a:xfrm>
            <a:off x="8077200" y="0"/>
            <a:ext cx="1066800" cy="1066800"/>
          </a:xfrm>
          <a:prstGeom prst="rect">
            <a:avLst/>
          </a:prstGeom>
          <a:noFill/>
          <a:ln w="9525">
            <a:noFill/>
            <a:miter lim="800000"/>
            <a:headEnd/>
            <a:tailEnd/>
          </a:ln>
        </p:spPr>
      </p:pic>
      <p:pic>
        <p:nvPicPr>
          <p:cNvPr id="24581" name="Picture 6" descr="USA_map.jpg"/>
          <p:cNvPicPr>
            <a:picLocks noChangeAspect="1"/>
          </p:cNvPicPr>
          <p:nvPr/>
        </p:nvPicPr>
        <p:blipFill>
          <a:blip r:embed="rId4"/>
          <a:srcRect/>
          <a:stretch>
            <a:fillRect/>
          </a:stretch>
        </p:blipFill>
        <p:spPr bwMode="auto">
          <a:xfrm>
            <a:off x="1295400" y="1905000"/>
            <a:ext cx="6438900" cy="3927475"/>
          </a:xfrm>
          <a:prstGeom prst="rect">
            <a:avLst/>
          </a:prstGeom>
          <a:noFill/>
          <a:ln w="9525">
            <a:noFill/>
            <a:miter lim="800000"/>
            <a:headEnd/>
            <a:tailEnd/>
          </a:ln>
        </p:spPr>
      </p:pic>
      <p:pic>
        <p:nvPicPr>
          <p:cNvPr id="8" name="Picture 7" descr="mapa_mundi.jpg"/>
          <p:cNvPicPr>
            <a:picLocks noChangeAspect="1"/>
          </p:cNvPicPr>
          <p:nvPr/>
        </p:nvPicPr>
        <p:blipFill>
          <a:blip r:embed="rId5"/>
          <a:srcRect/>
          <a:stretch>
            <a:fillRect/>
          </a:stretch>
        </p:blipFill>
        <p:spPr bwMode="auto">
          <a:xfrm>
            <a:off x="1295400" y="1300163"/>
            <a:ext cx="6388100" cy="5557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7621</TotalTime>
  <Words>2946</Words>
  <Application>Microsoft Macintosh PowerPoint</Application>
  <PresentationFormat>On-screen Show (4:3)</PresentationFormat>
  <Paragraphs>297</Paragraphs>
  <Slides>34</Slides>
  <Notes>15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Document</vt:lpstr>
      <vt:lpstr> ACT in College Settings  Jacqueline Pistorello, Ph.D. University of Nevada, Reno  </vt:lpstr>
      <vt:lpstr>Slide 2</vt:lpstr>
      <vt:lpstr>You should be able to:</vt:lpstr>
      <vt:lpstr>College/Uni</vt:lpstr>
      <vt:lpstr>Why bother with college students?</vt:lpstr>
      <vt:lpstr>Slide 6</vt:lpstr>
      <vt:lpstr> Some College Students Suffer… A Lot </vt:lpstr>
      <vt:lpstr>Not all students are distressed of course</vt:lpstr>
      <vt:lpstr> Is it just in the U.S.? </vt:lpstr>
      <vt:lpstr>Psychological distress in  Australian college students</vt:lpstr>
      <vt:lpstr>Slide 11</vt:lpstr>
      <vt:lpstr>Why ACT with College Students? </vt:lpstr>
      <vt:lpstr> How Has ACT Been Utilized with College Students? </vt:lpstr>
      <vt:lpstr> How Has ACT Been Utilized with College Students? </vt:lpstr>
      <vt:lpstr>Treatment: ACT Groups</vt:lpstr>
      <vt:lpstr>One Way to Get Things Started Pain vs. Suffering</vt:lpstr>
      <vt:lpstr> Groups at U of Nevada What Liked About Group?</vt:lpstr>
      <vt:lpstr>ACT as a First Year Experience</vt:lpstr>
      <vt:lpstr>A Randomized Controlled Trial</vt:lpstr>
      <vt:lpstr>How Do We Adapt ACT to a Classroom Format with Students Not Currently Distressed?</vt:lpstr>
      <vt:lpstr>An Example of an ACT Exercise</vt:lpstr>
      <vt:lpstr>Processing the Video</vt:lpstr>
      <vt:lpstr>Is an ACT Class Acceptable to College Students?</vt:lpstr>
      <vt:lpstr>Class Evaluations: Most Impactful</vt:lpstr>
      <vt:lpstr>ACT Class: Who Likes it Best?</vt:lpstr>
      <vt:lpstr>Class satisfaction: More Distressed Students Like ACT Better</vt:lpstr>
      <vt:lpstr>Student Support Network (SSN)</vt:lpstr>
      <vt:lpstr>ACT on College Life:  A Guided Self-Help Program for College Counseling Centers</vt:lpstr>
      <vt:lpstr>Self-Help Modules: Multimedia</vt:lpstr>
      <vt:lpstr>Counselor Dashboard: Training</vt:lpstr>
      <vt:lpstr>Counselor Dashboard: Clients</vt:lpstr>
      <vt:lpstr>Resources</vt:lpstr>
      <vt:lpstr>References</vt:lpstr>
      <vt:lpstr>References Continued</vt:lpstr>
    </vt:vector>
  </TitlesOfParts>
  <Company>University of Nevada, Reno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Adjustment to College and Life Advisory Board </dc:title>
  <dc:creator>cmaclane</dc:creator>
  <cp:lastModifiedBy>Jacqueline Pistorello</cp:lastModifiedBy>
  <cp:revision>171</cp:revision>
  <dcterms:created xsi:type="dcterms:W3CDTF">2013-07-10T23:12:42Z</dcterms:created>
  <dcterms:modified xsi:type="dcterms:W3CDTF">2013-07-10T23:52:43Z</dcterms:modified>
</cp:coreProperties>
</file>